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sldIdLst>
    <p:sldId id="256" r:id="rId2"/>
    <p:sldId id="257" r:id="rId3"/>
    <p:sldId id="269" r:id="rId4"/>
    <p:sldId id="258" r:id="rId5"/>
    <p:sldId id="259" r:id="rId6"/>
    <p:sldId id="270" r:id="rId7"/>
    <p:sldId id="260" r:id="rId8"/>
    <p:sldId id="271" r:id="rId9"/>
    <p:sldId id="261" r:id="rId10"/>
    <p:sldId id="262" r:id="rId11"/>
    <p:sldId id="263" r:id="rId12"/>
    <p:sldId id="264" r:id="rId13"/>
    <p:sldId id="265" r:id="rId14"/>
    <p:sldId id="266" r:id="rId15"/>
    <p:sldId id="267" r:id="rId16"/>
    <p:sldId id="268"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3" autoAdjust="0"/>
    <p:restoredTop sz="94660"/>
  </p:normalViewPr>
  <p:slideViewPr>
    <p:cSldViewPr snapToGrid="0">
      <p:cViewPr varScale="1">
        <p:scale>
          <a:sx n="69" d="100"/>
          <a:sy n="69" d="100"/>
        </p:scale>
        <p:origin x="60" y="4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3D2902E-F441-4975-9FD7-FBE886405817}" type="datetimeFigureOut">
              <a:rPr lang="en-US" smtClean="0"/>
              <a:t>2/15/2021</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9FDF122-8DE4-4543-8C4B-CA6752B90E78}" type="slidenum">
              <a:rPr lang="en-US" smtClean="0"/>
              <a:t>‹#›</a:t>
            </a:fld>
            <a:endParaRPr lang="en-US"/>
          </a:p>
        </p:txBody>
      </p:sp>
    </p:spTree>
    <p:extLst>
      <p:ext uri="{BB962C8B-B14F-4D97-AF65-F5344CB8AC3E}">
        <p14:creationId xmlns:p14="http://schemas.microsoft.com/office/powerpoint/2010/main" val="3757048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D2902E-F441-4975-9FD7-FBE886405817}" type="datetimeFigureOut">
              <a:rPr lang="en-US" smtClean="0"/>
              <a:t>2/15/2021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9FDF122-8DE4-4543-8C4B-CA6752B90E78}" type="slidenum">
              <a:rPr lang="en-US" smtClean="0"/>
              <a:t>‹#›</a:t>
            </a:fld>
            <a:endParaRPr lang="en-US"/>
          </a:p>
        </p:txBody>
      </p:sp>
    </p:spTree>
    <p:extLst>
      <p:ext uri="{BB962C8B-B14F-4D97-AF65-F5344CB8AC3E}">
        <p14:creationId xmlns:p14="http://schemas.microsoft.com/office/powerpoint/2010/main" val="8721712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D2902E-F441-4975-9FD7-FBE886405817}" type="datetimeFigureOut">
              <a:rPr lang="en-US" smtClean="0"/>
              <a:t>2/15/2021</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9FDF122-8DE4-4543-8C4B-CA6752B90E78}"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90109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F3D2902E-F441-4975-9FD7-FBE886405817}" type="datetimeFigureOut">
              <a:rPr lang="en-US" smtClean="0"/>
              <a:t>2/15/2021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9FDF122-8DE4-4543-8C4B-CA6752B90E78}" type="slidenum">
              <a:rPr lang="en-US" smtClean="0"/>
              <a:t>‹#›</a:t>
            </a:fld>
            <a:endParaRPr lang="en-US"/>
          </a:p>
        </p:txBody>
      </p:sp>
    </p:spTree>
    <p:extLst>
      <p:ext uri="{BB962C8B-B14F-4D97-AF65-F5344CB8AC3E}">
        <p14:creationId xmlns:p14="http://schemas.microsoft.com/office/powerpoint/2010/main" val="40961060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F3D2902E-F441-4975-9FD7-FBE886405817}" type="datetimeFigureOut">
              <a:rPr lang="en-US" smtClean="0"/>
              <a:t>2/15/2021</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9FDF122-8DE4-4543-8C4B-CA6752B90E78}"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504959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F3D2902E-F441-4975-9FD7-FBE886405817}" type="datetimeFigureOut">
              <a:rPr lang="en-US" smtClean="0"/>
              <a:t>2/15/2021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9FDF122-8DE4-4543-8C4B-CA6752B90E78}" type="slidenum">
              <a:rPr lang="en-US" smtClean="0"/>
              <a:t>‹#›</a:t>
            </a:fld>
            <a:endParaRPr lang="en-US"/>
          </a:p>
        </p:txBody>
      </p:sp>
    </p:spTree>
    <p:extLst>
      <p:ext uri="{BB962C8B-B14F-4D97-AF65-F5344CB8AC3E}">
        <p14:creationId xmlns:p14="http://schemas.microsoft.com/office/powerpoint/2010/main" val="28295737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D2902E-F441-4975-9FD7-FBE886405817}" type="datetimeFigureOut">
              <a:rPr lang="en-US" smtClean="0"/>
              <a:t>2/15/2021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9FDF122-8DE4-4543-8C4B-CA6752B90E78}" type="slidenum">
              <a:rPr lang="en-US" smtClean="0"/>
              <a:t>‹#›</a:t>
            </a:fld>
            <a:endParaRPr lang="en-US"/>
          </a:p>
        </p:txBody>
      </p:sp>
    </p:spTree>
    <p:extLst>
      <p:ext uri="{BB962C8B-B14F-4D97-AF65-F5344CB8AC3E}">
        <p14:creationId xmlns:p14="http://schemas.microsoft.com/office/powerpoint/2010/main" val="21925259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D2902E-F441-4975-9FD7-FBE886405817}" type="datetimeFigureOut">
              <a:rPr lang="en-US" smtClean="0"/>
              <a:t>2/15/2021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9FDF122-8DE4-4543-8C4B-CA6752B90E78}" type="slidenum">
              <a:rPr lang="en-US" smtClean="0"/>
              <a:t>‹#›</a:t>
            </a:fld>
            <a:endParaRPr lang="en-US"/>
          </a:p>
        </p:txBody>
      </p:sp>
    </p:spTree>
    <p:extLst>
      <p:ext uri="{BB962C8B-B14F-4D97-AF65-F5344CB8AC3E}">
        <p14:creationId xmlns:p14="http://schemas.microsoft.com/office/powerpoint/2010/main" val="2152158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D2902E-F441-4975-9FD7-FBE886405817}" type="datetimeFigureOut">
              <a:rPr lang="en-US" smtClean="0"/>
              <a:t>2/15/2021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9FDF122-8DE4-4543-8C4B-CA6752B90E78}" type="slidenum">
              <a:rPr lang="en-US" smtClean="0"/>
              <a:t>‹#›</a:t>
            </a:fld>
            <a:endParaRPr lang="en-US"/>
          </a:p>
        </p:txBody>
      </p:sp>
    </p:spTree>
    <p:extLst>
      <p:ext uri="{BB962C8B-B14F-4D97-AF65-F5344CB8AC3E}">
        <p14:creationId xmlns:p14="http://schemas.microsoft.com/office/powerpoint/2010/main" val="787283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D2902E-F441-4975-9FD7-FBE886405817}" type="datetimeFigureOut">
              <a:rPr lang="en-US" smtClean="0"/>
              <a:t>2/15/2021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9FDF122-8DE4-4543-8C4B-CA6752B90E78}" type="slidenum">
              <a:rPr lang="en-US" smtClean="0"/>
              <a:t>‹#›</a:t>
            </a:fld>
            <a:endParaRPr lang="en-US"/>
          </a:p>
        </p:txBody>
      </p:sp>
    </p:spTree>
    <p:extLst>
      <p:ext uri="{BB962C8B-B14F-4D97-AF65-F5344CB8AC3E}">
        <p14:creationId xmlns:p14="http://schemas.microsoft.com/office/powerpoint/2010/main" val="3390795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3D2902E-F441-4975-9FD7-FBE886405817}" type="datetimeFigureOut">
              <a:rPr lang="en-US" smtClean="0"/>
              <a:t>2/15/2021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9FDF122-8DE4-4543-8C4B-CA6752B90E78}" type="slidenum">
              <a:rPr lang="en-US" smtClean="0"/>
              <a:t>‹#›</a:t>
            </a:fld>
            <a:endParaRPr lang="en-US"/>
          </a:p>
        </p:txBody>
      </p:sp>
    </p:spTree>
    <p:extLst>
      <p:ext uri="{BB962C8B-B14F-4D97-AF65-F5344CB8AC3E}">
        <p14:creationId xmlns:p14="http://schemas.microsoft.com/office/powerpoint/2010/main" val="2231696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3D2902E-F441-4975-9FD7-FBE886405817}" type="datetimeFigureOut">
              <a:rPr lang="en-US" smtClean="0"/>
              <a:t>2/15/2021</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9FDF122-8DE4-4543-8C4B-CA6752B90E78}" type="slidenum">
              <a:rPr lang="en-US" smtClean="0"/>
              <a:t>‹#›</a:t>
            </a:fld>
            <a:endParaRPr lang="en-US"/>
          </a:p>
        </p:txBody>
      </p:sp>
    </p:spTree>
    <p:extLst>
      <p:ext uri="{BB962C8B-B14F-4D97-AF65-F5344CB8AC3E}">
        <p14:creationId xmlns:p14="http://schemas.microsoft.com/office/powerpoint/2010/main" val="13178362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3D2902E-F441-4975-9FD7-FBE886405817}" type="datetimeFigureOut">
              <a:rPr lang="en-US" smtClean="0"/>
              <a:t>2/15/2021</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9FDF122-8DE4-4543-8C4B-CA6752B90E78}" type="slidenum">
              <a:rPr lang="en-US" smtClean="0"/>
              <a:t>‹#›</a:t>
            </a:fld>
            <a:endParaRPr lang="en-US"/>
          </a:p>
        </p:txBody>
      </p:sp>
    </p:spTree>
    <p:extLst>
      <p:ext uri="{BB962C8B-B14F-4D97-AF65-F5344CB8AC3E}">
        <p14:creationId xmlns:p14="http://schemas.microsoft.com/office/powerpoint/2010/main" val="4150266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D2902E-F441-4975-9FD7-FBE886405817}" type="datetimeFigureOut">
              <a:rPr lang="en-US" smtClean="0"/>
              <a:t>2/15/2021</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9FDF122-8DE4-4543-8C4B-CA6752B90E78}" type="slidenum">
              <a:rPr lang="en-US" smtClean="0"/>
              <a:t>‹#›</a:t>
            </a:fld>
            <a:endParaRPr lang="en-US"/>
          </a:p>
        </p:txBody>
      </p:sp>
    </p:spTree>
    <p:extLst>
      <p:ext uri="{BB962C8B-B14F-4D97-AF65-F5344CB8AC3E}">
        <p14:creationId xmlns:p14="http://schemas.microsoft.com/office/powerpoint/2010/main" val="1148191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D2902E-F441-4975-9FD7-FBE886405817}" type="datetimeFigureOut">
              <a:rPr lang="en-US" smtClean="0"/>
              <a:t>2/15/2021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9FDF122-8DE4-4543-8C4B-CA6752B90E78}" type="slidenum">
              <a:rPr lang="en-US" smtClean="0"/>
              <a:t>‹#›</a:t>
            </a:fld>
            <a:endParaRPr lang="en-US"/>
          </a:p>
        </p:txBody>
      </p:sp>
    </p:spTree>
    <p:extLst>
      <p:ext uri="{BB962C8B-B14F-4D97-AF65-F5344CB8AC3E}">
        <p14:creationId xmlns:p14="http://schemas.microsoft.com/office/powerpoint/2010/main" val="1424369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D2902E-F441-4975-9FD7-FBE886405817}" type="datetimeFigureOut">
              <a:rPr lang="en-US" smtClean="0"/>
              <a:t>2/15/2021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9FDF122-8DE4-4543-8C4B-CA6752B90E78}" type="slidenum">
              <a:rPr lang="en-US" smtClean="0"/>
              <a:t>‹#›</a:t>
            </a:fld>
            <a:endParaRPr lang="en-US"/>
          </a:p>
        </p:txBody>
      </p:sp>
    </p:spTree>
    <p:extLst>
      <p:ext uri="{BB962C8B-B14F-4D97-AF65-F5344CB8AC3E}">
        <p14:creationId xmlns:p14="http://schemas.microsoft.com/office/powerpoint/2010/main" val="850659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3D2902E-F441-4975-9FD7-FBE886405817}" type="datetimeFigureOut">
              <a:rPr lang="en-US" smtClean="0"/>
              <a:t>2/15/2021</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9FDF122-8DE4-4543-8C4B-CA6752B90E78}" type="slidenum">
              <a:rPr lang="en-US" smtClean="0"/>
              <a:t>‹#›</a:t>
            </a:fld>
            <a:endParaRPr lang="en-US"/>
          </a:p>
        </p:txBody>
      </p:sp>
    </p:spTree>
    <p:extLst>
      <p:ext uri="{BB962C8B-B14F-4D97-AF65-F5344CB8AC3E}">
        <p14:creationId xmlns:p14="http://schemas.microsoft.com/office/powerpoint/2010/main" val="4293979016"/>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 id="2147483714" r:id="rId13"/>
    <p:sldLayoutId id="2147483715" r:id="rId14"/>
    <p:sldLayoutId id="2147483716" r:id="rId15"/>
    <p:sldLayoutId id="214748371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elf.gutenberg.org/articles/cinema_of_europe?view=embedded"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EFED0-1903-4B3E-BE6A-DA87774DC38E}"/>
              </a:ext>
            </a:extLst>
          </p:cNvPr>
          <p:cNvSpPr>
            <a:spLocks noGrp="1"/>
          </p:cNvSpPr>
          <p:nvPr>
            <p:ph type="ctrTitle"/>
          </p:nvPr>
        </p:nvSpPr>
        <p:spPr>
          <a:xfrm>
            <a:off x="1638300" y="1828800"/>
            <a:ext cx="8915399" cy="4364182"/>
          </a:xfrm>
        </p:spPr>
        <p:txBody>
          <a:bodyPr>
            <a:normAutofit/>
          </a:bodyPr>
          <a:lstStyle/>
          <a:p>
            <a:pPr algn="ctr"/>
            <a:r>
              <a:rPr lang="en-US" sz="3200" b="1" dirty="0">
                <a:latin typeface="Comic Sans MS" panose="030F0702030302020204" pitchFamily="66" charset="0"/>
              </a:rPr>
              <a:t>Global Movie Industry </a:t>
            </a:r>
            <a:br>
              <a:rPr lang="en-US" sz="3200" b="1" dirty="0">
                <a:latin typeface="Comic Sans MS" panose="030F0702030302020204" pitchFamily="66" charset="0"/>
              </a:rPr>
            </a:br>
            <a:br>
              <a:rPr lang="en-US" sz="3200" dirty="0">
                <a:latin typeface="Comic Sans MS" panose="030F0702030302020204" pitchFamily="66" charset="0"/>
              </a:rPr>
            </a:br>
            <a:r>
              <a:rPr lang="en-US" sz="3200" dirty="0">
                <a:latin typeface="Comic Sans MS" panose="030F0702030302020204" pitchFamily="66" charset="0"/>
              </a:rPr>
              <a:t>Author </a:t>
            </a:r>
            <a:br>
              <a:rPr lang="en-US" sz="3200" dirty="0">
                <a:latin typeface="Comic Sans MS" panose="030F0702030302020204" pitchFamily="66" charset="0"/>
              </a:rPr>
            </a:br>
            <a:r>
              <a:rPr lang="en-US" sz="3200" dirty="0">
                <a:latin typeface="Comic Sans MS" panose="030F0702030302020204" pitchFamily="66" charset="0"/>
              </a:rPr>
              <a:t>Institutional Affiliation </a:t>
            </a:r>
            <a:br>
              <a:rPr lang="en-US" sz="3200" dirty="0">
                <a:latin typeface="Comic Sans MS" panose="030F0702030302020204" pitchFamily="66" charset="0"/>
              </a:rPr>
            </a:br>
            <a:r>
              <a:rPr lang="en-US" sz="3200" dirty="0">
                <a:latin typeface="Comic Sans MS" panose="030F0702030302020204" pitchFamily="66" charset="0"/>
              </a:rPr>
              <a:t>Instructor </a:t>
            </a:r>
            <a:br>
              <a:rPr lang="en-US" sz="3200" dirty="0">
                <a:latin typeface="Comic Sans MS" panose="030F0702030302020204" pitchFamily="66" charset="0"/>
              </a:rPr>
            </a:br>
            <a:r>
              <a:rPr lang="en-US" sz="3200" dirty="0">
                <a:latin typeface="Comic Sans MS" panose="030F0702030302020204" pitchFamily="66" charset="0"/>
              </a:rPr>
              <a:t>Course code </a:t>
            </a:r>
            <a:br>
              <a:rPr lang="en-US" sz="3200" dirty="0">
                <a:latin typeface="Comic Sans MS" panose="030F0702030302020204" pitchFamily="66" charset="0"/>
              </a:rPr>
            </a:br>
            <a:r>
              <a:rPr lang="en-US" sz="3200" dirty="0">
                <a:latin typeface="Comic Sans MS" panose="030F0702030302020204" pitchFamily="66" charset="0"/>
              </a:rPr>
              <a:t>Date of submission </a:t>
            </a:r>
          </a:p>
        </p:txBody>
      </p:sp>
    </p:spTree>
    <p:extLst>
      <p:ext uri="{BB962C8B-B14F-4D97-AF65-F5344CB8AC3E}">
        <p14:creationId xmlns:p14="http://schemas.microsoft.com/office/powerpoint/2010/main" val="2404298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E5F2C-F309-4621-BFA7-61E0991C28C9}"/>
              </a:ext>
            </a:extLst>
          </p:cNvPr>
          <p:cNvSpPr>
            <a:spLocks noGrp="1"/>
          </p:cNvSpPr>
          <p:nvPr>
            <p:ph type="title"/>
          </p:nvPr>
        </p:nvSpPr>
        <p:spPr>
          <a:xfrm>
            <a:off x="1593273" y="624110"/>
            <a:ext cx="9911339" cy="761345"/>
          </a:xfrm>
        </p:spPr>
        <p:txBody>
          <a:bodyPr>
            <a:normAutofit/>
          </a:bodyPr>
          <a:lstStyle/>
          <a:p>
            <a:r>
              <a:rPr lang="en-US" sz="3200" b="1" dirty="0">
                <a:latin typeface="Comic Sans MS" panose="030F0702030302020204" pitchFamily="66" charset="0"/>
              </a:rPr>
              <a:t>Cont..</a:t>
            </a:r>
          </a:p>
        </p:txBody>
      </p:sp>
      <p:sp>
        <p:nvSpPr>
          <p:cNvPr id="3" name="Content Placeholder 2">
            <a:extLst>
              <a:ext uri="{FF2B5EF4-FFF2-40B4-BE49-F238E27FC236}">
                <a16:creationId xmlns:a16="http://schemas.microsoft.com/office/drawing/2014/main" id="{2A74293A-8DF9-4030-8B14-22F854CA69F9}"/>
              </a:ext>
            </a:extLst>
          </p:cNvPr>
          <p:cNvSpPr>
            <a:spLocks noGrp="1"/>
          </p:cNvSpPr>
          <p:nvPr>
            <p:ph idx="1"/>
          </p:nvPr>
        </p:nvSpPr>
        <p:spPr>
          <a:xfrm>
            <a:off x="1593273" y="1149927"/>
            <a:ext cx="9911339" cy="4761295"/>
          </a:xfrm>
        </p:spPr>
        <p:txBody>
          <a:bodyPr>
            <a:normAutofit/>
          </a:bodyPr>
          <a:lstStyle/>
          <a:p>
            <a:pPr algn="just">
              <a:lnSpc>
                <a:spcPct val="150000"/>
              </a:lnSpc>
            </a:pPr>
            <a:r>
              <a:rPr lang="en-US" dirty="0">
                <a:latin typeface="Comic Sans MS" panose="030F0702030302020204" pitchFamily="66" charset="0"/>
              </a:rPr>
              <a:t>In countries such as Russia, movie cinemas have become important tools for broadcasting state ideology to the masses and is also considered a means of individual and social transformation.</a:t>
            </a:r>
          </a:p>
          <a:p>
            <a:pPr algn="just">
              <a:lnSpc>
                <a:spcPct val="150000"/>
              </a:lnSpc>
            </a:pPr>
            <a:r>
              <a:rPr lang="en-US" dirty="0">
                <a:latin typeface="Comic Sans MS" panose="030F0702030302020204" pitchFamily="66" charset="0"/>
              </a:rPr>
              <a:t>In this sense, the American films have to a greater extent influenced individual </a:t>
            </a:r>
            <a:r>
              <a:rPr lang="en-US" dirty="0" err="1">
                <a:latin typeface="Comic Sans MS" panose="030F0702030302020204" pitchFamily="66" charset="0"/>
              </a:rPr>
              <a:t>behaviours</a:t>
            </a:r>
            <a:r>
              <a:rPr lang="en-US" dirty="0">
                <a:latin typeface="Comic Sans MS" panose="030F0702030302020204" pitchFamily="66" charset="0"/>
              </a:rPr>
              <a:t> by contributing to the assimilation of commonly accepted values, norms and forms of behaviour. </a:t>
            </a:r>
          </a:p>
          <a:p>
            <a:pPr algn="just">
              <a:lnSpc>
                <a:spcPct val="150000"/>
              </a:lnSpc>
            </a:pPr>
            <a:r>
              <a:rPr lang="en-US" dirty="0">
                <a:latin typeface="Comic Sans MS" panose="030F0702030302020204" pitchFamily="66" charset="0"/>
              </a:rPr>
              <a:t>Gerbner </a:t>
            </a:r>
            <a:r>
              <a:rPr lang="en-US" i="1" dirty="0">
                <a:latin typeface="Comic Sans MS" panose="030F0702030302020204" pitchFamily="66" charset="0"/>
              </a:rPr>
              <a:t>et al. </a:t>
            </a:r>
            <a:r>
              <a:rPr lang="en-US" dirty="0">
                <a:latin typeface="Comic Sans MS" panose="030F0702030302020204" pitchFamily="66" charset="0"/>
              </a:rPr>
              <a:t>(1986) argued that there is a relationship between what is broadcast in the media and the reality regarding people’s attitudes. </a:t>
            </a:r>
          </a:p>
          <a:p>
            <a:pPr algn="just">
              <a:lnSpc>
                <a:spcPct val="150000"/>
              </a:lnSpc>
            </a:pPr>
            <a:r>
              <a:rPr lang="en-US" dirty="0">
                <a:latin typeface="Comic Sans MS" panose="030F0702030302020204" pitchFamily="66" charset="0"/>
              </a:rPr>
              <a:t>Evidence obtained from a plethora of past research indicates a significant influence of movie content on the beliefs, opinions, stereotypes and attitudes of individuals. </a:t>
            </a:r>
          </a:p>
        </p:txBody>
      </p:sp>
    </p:spTree>
    <p:extLst>
      <p:ext uri="{BB962C8B-B14F-4D97-AF65-F5344CB8AC3E}">
        <p14:creationId xmlns:p14="http://schemas.microsoft.com/office/powerpoint/2010/main" val="14284417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F0CC0-AE23-4D92-A328-E4957F6CA6FA}"/>
              </a:ext>
            </a:extLst>
          </p:cNvPr>
          <p:cNvSpPr>
            <a:spLocks noGrp="1"/>
          </p:cNvSpPr>
          <p:nvPr>
            <p:ph type="title"/>
          </p:nvPr>
        </p:nvSpPr>
        <p:spPr>
          <a:xfrm>
            <a:off x="1579419" y="624110"/>
            <a:ext cx="9925194" cy="636654"/>
          </a:xfrm>
        </p:spPr>
        <p:txBody>
          <a:bodyPr>
            <a:normAutofit/>
          </a:bodyPr>
          <a:lstStyle/>
          <a:p>
            <a:r>
              <a:rPr lang="en-US" sz="3200" b="1" dirty="0">
                <a:latin typeface="Comic Sans MS" panose="030F0702030302020204" pitchFamily="66" charset="0"/>
              </a:rPr>
              <a:t>Cont..</a:t>
            </a:r>
          </a:p>
        </p:txBody>
      </p:sp>
      <p:sp>
        <p:nvSpPr>
          <p:cNvPr id="3" name="Content Placeholder 2">
            <a:extLst>
              <a:ext uri="{FF2B5EF4-FFF2-40B4-BE49-F238E27FC236}">
                <a16:creationId xmlns:a16="http://schemas.microsoft.com/office/drawing/2014/main" id="{8C9B8A1A-7435-44E2-B23E-72838BDC6FCB}"/>
              </a:ext>
            </a:extLst>
          </p:cNvPr>
          <p:cNvSpPr>
            <a:spLocks noGrp="1"/>
          </p:cNvSpPr>
          <p:nvPr>
            <p:ph idx="1"/>
          </p:nvPr>
        </p:nvSpPr>
        <p:spPr>
          <a:xfrm>
            <a:off x="1579418" y="1163782"/>
            <a:ext cx="9925194" cy="4747440"/>
          </a:xfrm>
        </p:spPr>
        <p:txBody>
          <a:bodyPr>
            <a:normAutofit/>
          </a:bodyPr>
          <a:lstStyle/>
          <a:p>
            <a:pPr algn="just">
              <a:lnSpc>
                <a:spcPct val="150000"/>
              </a:lnSpc>
            </a:pPr>
            <a:r>
              <a:rPr lang="en-US" dirty="0">
                <a:latin typeface="Comic Sans MS" panose="030F0702030302020204" pitchFamily="66" charset="0"/>
              </a:rPr>
              <a:t>Behm &amp; Maestro (2008) observed that cinema portrayals in the US significantly changed the attitude of the people towards certain groups of people thereby causing newly formed opinions on various issues. </a:t>
            </a:r>
          </a:p>
          <a:p>
            <a:pPr algn="just">
              <a:lnSpc>
                <a:spcPct val="150000"/>
              </a:lnSpc>
            </a:pPr>
            <a:r>
              <a:rPr lang="en-US" dirty="0">
                <a:latin typeface="Comic Sans MS" panose="030F0702030302020204" pitchFamily="66" charset="0"/>
              </a:rPr>
              <a:t>Harris (2002) observed that based on HIV films in the US, many people have developed sympathy for the people living with the disease. </a:t>
            </a:r>
          </a:p>
          <a:p>
            <a:pPr algn="just">
              <a:lnSpc>
                <a:spcPct val="150000"/>
              </a:lnSpc>
            </a:pPr>
            <a:r>
              <a:rPr lang="en-US" dirty="0">
                <a:latin typeface="Comic Sans MS" panose="030F0702030302020204" pitchFamily="66" charset="0"/>
              </a:rPr>
              <a:t>TV series depicting transgender characters have contributed to the development of positive attitudes towards transgender persons in the country. </a:t>
            </a:r>
          </a:p>
          <a:p>
            <a:pPr algn="just">
              <a:lnSpc>
                <a:spcPct val="150000"/>
              </a:lnSpc>
            </a:pPr>
            <a:r>
              <a:rPr lang="en-US" dirty="0">
                <a:latin typeface="Comic Sans MS" panose="030F0702030302020204" pitchFamily="66" charset="0"/>
              </a:rPr>
              <a:t>Also, viewing films and other cinema contents about the minority people in the US have acted to a greater extent in inducing positive attitudes towards them and increased ethnic tolerance (Forge &amp; </a:t>
            </a:r>
            <a:r>
              <a:rPr lang="en-US" dirty="0" err="1">
                <a:latin typeface="Comic Sans MS" panose="030F0702030302020204" pitchFamily="66" charset="0"/>
              </a:rPr>
              <a:t>Phemister</a:t>
            </a:r>
            <a:r>
              <a:rPr lang="en-US" dirty="0">
                <a:latin typeface="Comic Sans MS" panose="030F0702030302020204" pitchFamily="66" charset="0"/>
              </a:rPr>
              <a:t>, (1987).</a:t>
            </a:r>
          </a:p>
        </p:txBody>
      </p:sp>
    </p:spTree>
    <p:extLst>
      <p:ext uri="{BB962C8B-B14F-4D97-AF65-F5344CB8AC3E}">
        <p14:creationId xmlns:p14="http://schemas.microsoft.com/office/powerpoint/2010/main" val="1143030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1804A-E72B-4232-97A9-D87674041C5A}"/>
              </a:ext>
            </a:extLst>
          </p:cNvPr>
          <p:cNvSpPr>
            <a:spLocks noGrp="1"/>
          </p:cNvSpPr>
          <p:nvPr>
            <p:ph type="title"/>
          </p:nvPr>
        </p:nvSpPr>
        <p:spPr>
          <a:xfrm>
            <a:off x="1593273" y="624110"/>
            <a:ext cx="9911339" cy="539672"/>
          </a:xfrm>
        </p:spPr>
        <p:txBody>
          <a:bodyPr>
            <a:normAutofit fontScale="90000"/>
          </a:bodyPr>
          <a:lstStyle/>
          <a:p>
            <a:r>
              <a:rPr lang="en-US" b="1" dirty="0">
                <a:latin typeface="Comic Sans MS" panose="030F0702030302020204" pitchFamily="66" charset="0"/>
              </a:rPr>
              <a:t>Cont..</a:t>
            </a:r>
          </a:p>
        </p:txBody>
      </p:sp>
      <p:sp>
        <p:nvSpPr>
          <p:cNvPr id="3" name="Content Placeholder 2">
            <a:extLst>
              <a:ext uri="{FF2B5EF4-FFF2-40B4-BE49-F238E27FC236}">
                <a16:creationId xmlns:a16="http://schemas.microsoft.com/office/drawing/2014/main" id="{95037C67-4480-435F-B8E6-6042B5ECA006}"/>
              </a:ext>
            </a:extLst>
          </p:cNvPr>
          <p:cNvSpPr>
            <a:spLocks noGrp="1"/>
          </p:cNvSpPr>
          <p:nvPr>
            <p:ph idx="1"/>
          </p:nvPr>
        </p:nvSpPr>
        <p:spPr>
          <a:xfrm>
            <a:off x="1593273" y="1163782"/>
            <a:ext cx="9911339" cy="4747440"/>
          </a:xfrm>
        </p:spPr>
        <p:txBody>
          <a:bodyPr>
            <a:normAutofit/>
          </a:bodyPr>
          <a:lstStyle/>
          <a:p>
            <a:pPr algn="just"/>
            <a:r>
              <a:rPr lang="en-US" dirty="0">
                <a:latin typeface="Comic Sans MS" panose="030F0702030302020204" pitchFamily="66" charset="0"/>
              </a:rPr>
              <a:t>Movies act as mirrors to the cultural values of the society. Films have for instance taught teenagers the most important cues of social interaction. </a:t>
            </a:r>
          </a:p>
          <a:p>
            <a:pPr algn="just"/>
            <a:r>
              <a:rPr lang="en-US" dirty="0">
                <a:latin typeface="Comic Sans MS" panose="030F0702030302020204" pitchFamily="66" charset="0"/>
              </a:rPr>
              <a:t>An example is CLI-fi movies. The film Bambi (1942) depicted a mother deer being killed by a hunter before her baby's eyes. </a:t>
            </a:r>
          </a:p>
          <a:p>
            <a:pPr algn="just"/>
            <a:r>
              <a:rPr lang="en-US" dirty="0">
                <a:latin typeface="Comic Sans MS" panose="030F0702030302020204" pitchFamily="66" charset="0"/>
              </a:rPr>
              <a:t>After the film was in theatres, deer hunting in the US was cut in half. Furthermore, the psychological effect that comes from anthropomorphizing "cute" animals got its informal name from the movie: the Bambi effect (Platt College, 2021).</a:t>
            </a:r>
          </a:p>
          <a:p>
            <a:pPr algn="just"/>
            <a:r>
              <a:rPr lang="en-US" dirty="0">
                <a:latin typeface="Comic Sans MS" panose="030F0702030302020204" pitchFamily="66" charset="0"/>
              </a:rPr>
              <a:t>The American’s films are not only viewed in America, but they are viewed by the massive audience around the world. </a:t>
            </a:r>
          </a:p>
          <a:p>
            <a:pPr algn="just"/>
            <a:r>
              <a:rPr lang="en-US" dirty="0">
                <a:latin typeface="Comic Sans MS" panose="030F0702030302020204" pitchFamily="66" charset="0"/>
              </a:rPr>
              <a:t>Additionally, the American film firms dominate the majority of market share in the world film industry. The promotion of American movies through Hollywood has been seen as a representation of cultural imperialism.</a:t>
            </a:r>
          </a:p>
        </p:txBody>
      </p:sp>
    </p:spTree>
    <p:extLst>
      <p:ext uri="{BB962C8B-B14F-4D97-AF65-F5344CB8AC3E}">
        <p14:creationId xmlns:p14="http://schemas.microsoft.com/office/powerpoint/2010/main" val="30022919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012123-6F78-4FAF-9DF9-E0CF2DBC150C}"/>
              </a:ext>
            </a:extLst>
          </p:cNvPr>
          <p:cNvSpPr>
            <a:spLocks noGrp="1"/>
          </p:cNvSpPr>
          <p:nvPr>
            <p:ph type="title"/>
          </p:nvPr>
        </p:nvSpPr>
        <p:spPr>
          <a:xfrm>
            <a:off x="1607127" y="624110"/>
            <a:ext cx="9897485" cy="775199"/>
          </a:xfrm>
        </p:spPr>
        <p:txBody>
          <a:bodyPr/>
          <a:lstStyle/>
          <a:p>
            <a:pPr algn="ctr"/>
            <a:r>
              <a:rPr lang="en-US" b="1" dirty="0">
                <a:latin typeface="Comic Sans MS" panose="030F0702030302020204" pitchFamily="66" charset="0"/>
              </a:rPr>
              <a:t>Trends in the international movie market</a:t>
            </a:r>
          </a:p>
        </p:txBody>
      </p:sp>
      <p:sp>
        <p:nvSpPr>
          <p:cNvPr id="3" name="Content Placeholder 2">
            <a:extLst>
              <a:ext uri="{FF2B5EF4-FFF2-40B4-BE49-F238E27FC236}">
                <a16:creationId xmlns:a16="http://schemas.microsoft.com/office/drawing/2014/main" id="{C07718AA-1549-48A9-A971-767AFB38001A}"/>
              </a:ext>
            </a:extLst>
          </p:cNvPr>
          <p:cNvSpPr>
            <a:spLocks noGrp="1"/>
          </p:cNvSpPr>
          <p:nvPr>
            <p:ph idx="1"/>
          </p:nvPr>
        </p:nvSpPr>
        <p:spPr>
          <a:xfrm>
            <a:off x="1607127" y="1219200"/>
            <a:ext cx="9897485" cy="4692022"/>
          </a:xfrm>
        </p:spPr>
        <p:txBody>
          <a:bodyPr>
            <a:normAutofit fontScale="85000" lnSpcReduction="10000"/>
          </a:bodyPr>
          <a:lstStyle/>
          <a:p>
            <a:pPr algn="just">
              <a:lnSpc>
                <a:spcPct val="150000"/>
              </a:lnSpc>
            </a:pPr>
            <a:r>
              <a:rPr lang="en-US" dirty="0">
                <a:latin typeface="Comic Sans MS" panose="030F0702030302020204" pitchFamily="66" charset="0"/>
              </a:rPr>
              <a:t>The global movie industry is constantly witnessing new trends which revolve around the incorporation of new technologies and getting rid of out-of-date technologies and techniques of productions. </a:t>
            </a:r>
          </a:p>
          <a:p>
            <a:pPr algn="just">
              <a:lnSpc>
                <a:spcPct val="150000"/>
              </a:lnSpc>
            </a:pPr>
            <a:r>
              <a:rPr lang="en-US" dirty="0">
                <a:latin typeface="Comic Sans MS" panose="030F0702030302020204" pitchFamily="66" charset="0"/>
              </a:rPr>
              <a:t>Recently, there has been an upsurge in smaller budget films. The use of platforms such as Netflix, YouTube, and Amazon original has considerably increased in contrast to the past.</a:t>
            </a:r>
          </a:p>
          <a:p>
            <a:pPr algn="just">
              <a:lnSpc>
                <a:spcPct val="150000"/>
              </a:lnSpc>
            </a:pPr>
            <a:r>
              <a:rPr lang="en-US" dirty="0">
                <a:latin typeface="Comic Sans MS" panose="030F0702030302020204" pitchFamily="66" charset="0"/>
              </a:rPr>
              <a:t>Similarly, the movie industry has also embraced increased social commentary to focus on relevant social issues and fostering unity among the people. </a:t>
            </a:r>
          </a:p>
          <a:p>
            <a:pPr algn="just">
              <a:lnSpc>
                <a:spcPct val="150000"/>
              </a:lnSpc>
            </a:pPr>
            <a:r>
              <a:rPr lang="en-US" dirty="0">
                <a:latin typeface="Comic Sans MS" panose="030F0702030302020204" pitchFamily="66" charset="0"/>
              </a:rPr>
              <a:t>Example of the films on social commentary can include: The Moonlight addressing race and LGBTQ issues in the society and Get out, a film on race relations. </a:t>
            </a:r>
          </a:p>
          <a:p>
            <a:pPr algn="just">
              <a:lnSpc>
                <a:spcPct val="150000"/>
              </a:lnSpc>
            </a:pPr>
            <a:r>
              <a:rPr lang="en-US" dirty="0">
                <a:latin typeface="Comic Sans MS" panose="030F0702030302020204" pitchFamily="66" charset="0"/>
              </a:rPr>
              <a:t>Lastly, the latest trend in the global movie industry is that American film content is increasingly finding its way into movie theatres and homes globally. </a:t>
            </a:r>
          </a:p>
          <a:p>
            <a:pPr algn="just">
              <a:lnSpc>
                <a:spcPct val="150000"/>
              </a:lnSpc>
            </a:pPr>
            <a:r>
              <a:rPr lang="en-US" dirty="0">
                <a:latin typeface="Comic Sans MS" panose="030F0702030302020204" pitchFamily="66" charset="0"/>
              </a:rPr>
              <a:t>With the growth of internet technology, the rapid spread of these movies across the globe has been viewed as unfair competition that amounts to cultural imperialism.</a:t>
            </a:r>
          </a:p>
          <a:p>
            <a:pPr algn="just">
              <a:lnSpc>
                <a:spcPct val="150000"/>
              </a:lnSpc>
            </a:pPr>
            <a:endParaRPr lang="en-US" dirty="0">
              <a:latin typeface="Comic Sans MS" panose="030F0702030302020204" pitchFamily="66" charset="0"/>
            </a:endParaRPr>
          </a:p>
        </p:txBody>
      </p:sp>
    </p:spTree>
    <p:extLst>
      <p:ext uri="{BB962C8B-B14F-4D97-AF65-F5344CB8AC3E}">
        <p14:creationId xmlns:p14="http://schemas.microsoft.com/office/powerpoint/2010/main" val="10211819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F0BB0-8A43-48D0-A995-4829C3DC07E3}"/>
              </a:ext>
            </a:extLst>
          </p:cNvPr>
          <p:cNvSpPr>
            <a:spLocks noGrp="1"/>
          </p:cNvSpPr>
          <p:nvPr>
            <p:ph type="title"/>
          </p:nvPr>
        </p:nvSpPr>
        <p:spPr>
          <a:xfrm>
            <a:off x="1607127" y="624110"/>
            <a:ext cx="9897485" cy="1280890"/>
          </a:xfrm>
        </p:spPr>
        <p:txBody>
          <a:bodyPr>
            <a:normAutofit/>
          </a:bodyPr>
          <a:lstStyle/>
          <a:p>
            <a:pPr algn="ctr"/>
            <a:r>
              <a:rPr lang="en-US" sz="3200" b="1" dirty="0">
                <a:latin typeface="Comic Sans MS" panose="030F0702030302020204" pitchFamily="66" charset="0"/>
              </a:rPr>
              <a:t>The use of web-based services has been increasing over the years </a:t>
            </a:r>
          </a:p>
        </p:txBody>
      </p:sp>
      <p:pic>
        <p:nvPicPr>
          <p:cNvPr id="4" name="Content Placeholder 3">
            <a:extLst>
              <a:ext uri="{FF2B5EF4-FFF2-40B4-BE49-F238E27FC236}">
                <a16:creationId xmlns:a16="http://schemas.microsoft.com/office/drawing/2014/main" id="{83CF0696-8586-42A8-8B54-4FAE38FF3FA4}"/>
              </a:ext>
            </a:extLst>
          </p:cNvPr>
          <p:cNvPicPr>
            <a:picLocks noGrp="1" noChangeAspect="1"/>
          </p:cNvPicPr>
          <p:nvPr>
            <p:ph idx="1"/>
          </p:nvPr>
        </p:nvPicPr>
        <p:blipFill>
          <a:blip r:embed="rId2"/>
          <a:stretch>
            <a:fillRect/>
          </a:stretch>
        </p:blipFill>
        <p:spPr>
          <a:xfrm>
            <a:off x="1607127" y="1905000"/>
            <a:ext cx="9897485" cy="3941618"/>
          </a:xfrm>
          <a:prstGeom prst="rect">
            <a:avLst/>
          </a:prstGeom>
        </p:spPr>
      </p:pic>
    </p:spTree>
    <p:extLst>
      <p:ext uri="{BB962C8B-B14F-4D97-AF65-F5344CB8AC3E}">
        <p14:creationId xmlns:p14="http://schemas.microsoft.com/office/powerpoint/2010/main" val="4156949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2856F9-54DA-479A-AD22-856EB6F0BE11}"/>
              </a:ext>
            </a:extLst>
          </p:cNvPr>
          <p:cNvSpPr>
            <a:spLocks noGrp="1"/>
          </p:cNvSpPr>
          <p:nvPr>
            <p:ph type="title"/>
          </p:nvPr>
        </p:nvSpPr>
        <p:spPr>
          <a:xfrm>
            <a:off x="1579419" y="624110"/>
            <a:ext cx="9925194" cy="650508"/>
          </a:xfrm>
        </p:spPr>
        <p:txBody>
          <a:bodyPr>
            <a:normAutofit/>
          </a:bodyPr>
          <a:lstStyle/>
          <a:p>
            <a:pPr algn="ctr"/>
            <a:r>
              <a:rPr lang="en-US" sz="3200" b="1" dirty="0">
                <a:latin typeface="Comic Sans MS" panose="030F0702030302020204" pitchFamily="66" charset="0"/>
              </a:rPr>
              <a:t>The movie market in Europe</a:t>
            </a:r>
          </a:p>
        </p:txBody>
      </p:sp>
      <p:sp>
        <p:nvSpPr>
          <p:cNvPr id="3" name="Content Placeholder 2">
            <a:extLst>
              <a:ext uri="{FF2B5EF4-FFF2-40B4-BE49-F238E27FC236}">
                <a16:creationId xmlns:a16="http://schemas.microsoft.com/office/drawing/2014/main" id="{70B313CD-D74A-4479-B546-7AB2B7AC29F2}"/>
              </a:ext>
            </a:extLst>
          </p:cNvPr>
          <p:cNvSpPr>
            <a:spLocks noGrp="1"/>
          </p:cNvSpPr>
          <p:nvPr>
            <p:ph idx="1"/>
          </p:nvPr>
        </p:nvSpPr>
        <p:spPr>
          <a:xfrm>
            <a:off x="1579418" y="1274618"/>
            <a:ext cx="9925194" cy="4636604"/>
          </a:xfrm>
        </p:spPr>
        <p:txBody>
          <a:bodyPr>
            <a:normAutofit/>
          </a:bodyPr>
          <a:lstStyle/>
          <a:p>
            <a:pPr algn="just"/>
            <a:r>
              <a:rPr lang="en-US" dirty="0">
                <a:latin typeface="Comic Sans MS" panose="030F0702030302020204" pitchFamily="66" charset="0"/>
              </a:rPr>
              <a:t>Compared to the United States, the movie market in Europe holds approximately 29.4% of the global market share. </a:t>
            </a:r>
          </a:p>
          <a:p>
            <a:pPr algn="just"/>
            <a:r>
              <a:rPr lang="en-US" dirty="0">
                <a:latin typeface="Comic Sans MS" panose="030F0702030302020204" pitchFamily="66" charset="0"/>
              </a:rPr>
              <a:t>The film industry in Europe has been largely dominated by the UK. The film production in Europe continues to flourish with the sector realizing a 17 % increment in earnings in the year 2019 (European Film Forum, 2021).</a:t>
            </a:r>
          </a:p>
          <a:p>
            <a:pPr algn="just"/>
            <a:r>
              <a:rPr lang="en-US" dirty="0">
                <a:latin typeface="Comic Sans MS" panose="030F0702030302020204" pitchFamily="66" charset="0"/>
              </a:rPr>
              <a:t>This is indicative of the high levels of confidence that international filmmakers have in the region’s creativity, expertise and world-class production. </a:t>
            </a:r>
          </a:p>
          <a:p>
            <a:pPr algn="just"/>
            <a:r>
              <a:rPr lang="en-US" dirty="0">
                <a:latin typeface="Comic Sans MS" panose="030F0702030302020204" pitchFamily="66" charset="0"/>
              </a:rPr>
              <a:t>Europe has fair tax laws. The UK for instance has a film tax relief which has also acted as a motivating factor for increased production in the country. </a:t>
            </a:r>
          </a:p>
          <a:p>
            <a:pPr algn="just"/>
            <a:r>
              <a:rPr lang="en-US" dirty="0">
                <a:latin typeface="Comic Sans MS" panose="030F0702030302020204" pitchFamily="66" charset="0"/>
              </a:rPr>
              <a:t>Major international films such as Avengers, Endgame and James bond have all contributed significantly to the region’s growth in the global film industry. </a:t>
            </a:r>
          </a:p>
        </p:txBody>
      </p:sp>
    </p:spTree>
    <p:extLst>
      <p:ext uri="{BB962C8B-B14F-4D97-AF65-F5344CB8AC3E}">
        <p14:creationId xmlns:p14="http://schemas.microsoft.com/office/powerpoint/2010/main" val="22796900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DFBFE6-5D36-4972-A3FB-4C9F1D008E9E}"/>
              </a:ext>
            </a:extLst>
          </p:cNvPr>
          <p:cNvSpPr>
            <a:spLocks noGrp="1"/>
          </p:cNvSpPr>
          <p:nvPr>
            <p:ph type="title"/>
          </p:nvPr>
        </p:nvSpPr>
        <p:spPr>
          <a:xfrm>
            <a:off x="1579419" y="624110"/>
            <a:ext cx="9925194" cy="456545"/>
          </a:xfrm>
        </p:spPr>
        <p:txBody>
          <a:bodyPr>
            <a:normAutofit fontScale="90000"/>
          </a:bodyPr>
          <a:lstStyle/>
          <a:p>
            <a:r>
              <a:rPr lang="en-US" sz="3200" b="1" dirty="0">
                <a:latin typeface="Comic Sans MS" panose="030F0702030302020204" pitchFamily="66" charset="0"/>
              </a:rPr>
              <a:t>Cont..</a:t>
            </a:r>
          </a:p>
        </p:txBody>
      </p:sp>
      <p:sp>
        <p:nvSpPr>
          <p:cNvPr id="3" name="Content Placeholder 2">
            <a:extLst>
              <a:ext uri="{FF2B5EF4-FFF2-40B4-BE49-F238E27FC236}">
                <a16:creationId xmlns:a16="http://schemas.microsoft.com/office/drawing/2014/main" id="{0F55A175-8142-4DD7-9D72-5583832C541D}"/>
              </a:ext>
            </a:extLst>
          </p:cNvPr>
          <p:cNvSpPr>
            <a:spLocks noGrp="1"/>
          </p:cNvSpPr>
          <p:nvPr>
            <p:ph idx="1"/>
          </p:nvPr>
        </p:nvSpPr>
        <p:spPr>
          <a:xfrm>
            <a:off x="1579418" y="1080655"/>
            <a:ext cx="9925194" cy="4830567"/>
          </a:xfrm>
        </p:spPr>
        <p:txBody>
          <a:bodyPr/>
          <a:lstStyle/>
          <a:p>
            <a:pPr algn="just">
              <a:lnSpc>
                <a:spcPct val="150000"/>
              </a:lnSpc>
            </a:pPr>
            <a:r>
              <a:rPr lang="en-US" dirty="0">
                <a:latin typeface="Comic Sans MS" panose="030F0702030302020204" pitchFamily="66" charset="0"/>
              </a:rPr>
              <a:t>For the 9th consecutive year, the region has witnessed an increase in box office earnings with over 200 million tickets sold. </a:t>
            </a:r>
          </a:p>
          <a:p>
            <a:pPr algn="just">
              <a:lnSpc>
                <a:spcPct val="150000"/>
              </a:lnSpc>
            </a:pPr>
            <a:r>
              <a:rPr lang="en-US" dirty="0">
                <a:latin typeface="Comic Sans MS" panose="030F0702030302020204" pitchFamily="66" charset="0"/>
              </a:rPr>
              <a:t>The UK is a major player in the European film industry generated a turnover of 14.8 billion pounds in 2017 with a global theatrical market share of just over 42 billion dollars, indicative of a 24.6% share. </a:t>
            </a:r>
          </a:p>
        </p:txBody>
      </p:sp>
    </p:spTree>
    <p:extLst>
      <p:ext uri="{BB962C8B-B14F-4D97-AF65-F5344CB8AC3E}">
        <p14:creationId xmlns:p14="http://schemas.microsoft.com/office/powerpoint/2010/main" val="31421211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692DF-1905-41E7-9F62-7E93318B65B8}"/>
              </a:ext>
            </a:extLst>
          </p:cNvPr>
          <p:cNvSpPr>
            <a:spLocks noGrp="1"/>
          </p:cNvSpPr>
          <p:nvPr>
            <p:ph type="title"/>
          </p:nvPr>
        </p:nvSpPr>
        <p:spPr>
          <a:xfrm>
            <a:off x="1565565" y="624110"/>
            <a:ext cx="9939048" cy="567381"/>
          </a:xfrm>
        </p:spPr>
        <p:txBody>
          <a:bodyPr>
            <a:normAutofit fontScale="90000"/>
          </a:bodyPr>
          <a:lstStyle/>
          <a:p>
            <a:pPr algn="ctr"/>
            <a:r>
              <a:rPr lang="en-US" b="1" dirty="0">
                <a:latin typeface="Comic Sans MS" panose="030F0702030302020204" pitchFamily="66" charset="0"/>
              </a:rPr>
              <a:t>An image showing the performance of the UK film </a:t>
            </a:r>
          </a:p>
        </p:txBody>
      </p:sp>
      <p:pic>
        <p:nvPicPr>
          <p:cNvPr id="4" name="Content Placeholder 3">
            <a:extLst>
              <a:ext uri="{FF2B5EF4-FFF2-40B4-BE49-F238E27FC236}">
                <a16:creationId xmlns:a16="http://schemas.microsoft.com/office/drawing/2014/main" id="{896BF94B-1D2E-42DA-ACF3-91D8FDA9A21F}"/>
              </a:ext>
            </a:extLst>
          </p:cNvPr>
          <p:cNvPicPr>
            <a:picLocks noGrp="1" noChangeAspect="1"/>
          </p:cNvPicPr>
          <p:nvPr>
            <p:ph idx="1"/>
          </p:nvPr>
        </p:nvPicPr>
        <p:blipFill>
          <a:blip r:embed="rId2"/>
          <a:stretch>
            <a:fillRect/>
          </a:stretch>
        </p:blipFill>
        <p:spPr>
          <a:xfrm>
            <a:off x="1565565" y="1191491"/>
            <a:ext cx="9939048" cy="4544291"/>
          </a:xfrm>
          <a:prstGeom prst="rect">
            <a:avLst/>
          </a:prstGeom>
        </p:spPr>
      </p:pic>
    </p:spTree>
    <p:extLst>
      <p:ext uri="{BB962C8B-B14F-4D97-AF65-F5344CB8AC3E}">
        <p14:creationId xmlns:p14="http://schemas.microsoft.com/office/powerpoint/2010/main" val="1708979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FE81F5C1-82B6-4A06-A1D5-2CAEE94FED97}"/>
              </a:ext>
            </a:extLst>
          </p:cNvPr>
          <p:cNvPicPr>
            <a:picLocks noGrp="1" noChangeAspect="1"/>
          </p:cNvPicPr>
          <p:nvPr>
            <p:ph idx="1"/>
          </p:nvPr>
        </p:nvPicPr>
        <p:blipFill>
          <a:blip r:embed="rId2"/>
          <a:stretch>
            <a:fillRect/>
          </a:stretch>
        </p:blipFill>
        <p:spPr>
          <a:xfrm>
            <a:off x="1607127" y="1288474"/>
            <a:ext cx="9897485" cy="4945416"/>
          </a:xfrm>
          <a:prstGeom prst="rect">
            <a:avLst/>
          </a:prstGeom>
        </p:spPr>
      </p:pic>
    </p:spTree>
    <p:extLst>
      <p:ext uri="{BB962C8B-B14F-4D97-AF65-F5344CB8AC3E}">
        <p14:creationId xmlns:p14="http://schemas.microsoft.com/office/powerpoint/2010/main" val="16496942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D6B43-05F6-4F85-9BB3-8423EBDDA2D5}"/>
              </a:ext>
            </a:extLst>
          </p:cNvPr>
          <p:cNvSpPr>
            <a:spLocks noGrp="1"/>
          </p:cNvSpPr>
          <p:nvPr>
            <p:ph type="title"/>
          </p:nvPr>
        </p:nvSpPr>
        <p:spPr>
          <a:xfrm>
            <a:off x="1620983" y="624110"/>
            <a:ext cx="9883630" cy="705926"/>
          </a:xfrm>
        </p:spPr>
        <p:txBody>
          <a:bodyPr/>
          <a:lstStyle/>
          <a:p>
            <a:pPr algn="ctr"/>
            <a:r>
              <a:rPr lang="en-US" b="1" dirty="0">
                <a:latin typeface="Comic Sans MS" panose="030F0702030302020204" pitchFamily="66" charset="0"/>
              </a:rPr>
              <a:t>Discussion Questions </a:t>
            </a:r>
          </a:p>
        </p:txBody>
      </p:sp>
      <p:sp>
        <p:nvSpPr>
          <p:cNvPr id="3" name="Content Placeholder 2">
            <a:extLst>
              <a:ext uri="{FF2B5EF4-FFF2-40B4-BE49-F238E27FC236}">
                <a16:creationId xmlns:a16="http://schemas.microsoft.com/office/drawing/2014/main" id="{C3A1B122-29B0-43E0-A87F-0BC729E4A436}"/>
              </a:ext>
            </a:extLst>
          </p:cNvPr>
          <p:cNvSpPr>
            <a:spLocks noGrp="1"/>
          </p:cNvSpPr>
          <p:nvPr>
            <p:ph idx="1"/>
          </p:nvPr>
        </p:nvSpPr>
        <p:spPr>
          <a:xfrm>
            <a:off x="1620982" y="1330035"/>
            <a:ext cx="9883630" cy="5195455"/>
          </a:xfrm>
        </p:spPr>
        <p:txBody>
          <a:bodyPr/>
          <a:lstStyle/>
          <a:p>
            <a:pPr algn="ctr">
              <a:buFont typeface="+mj-lt"/>
              <a:buAutoNum type="alphaLcPeriod"/>
            </a:pPr>
            <a:r>
              <a:rPr lang="en-US" b="1" dirty="0">
                <a:solidFill>
                  <a:schemeClr val="tx1"/>
                </a:solidFill>
                <a:latin typeface="Comic Sans MS" panose="030F0702030302020204" pitchFamily="66" charset="0"/>
              </a:rPr>
              <a:t>Which statement best describes the UK film industry?</a:t>
            </a:r>
          </a:p>
          <a:p>
            <a:pPr algn="just">
              <a:buFont typeface="+mj-lt"/>
              <a:buAutoNum type="alphaUcPeriod"/>
            </a:pPr>
            <a:r>
              <a:rPr lang="en-US" b="1" dirty="0">
                <a:solidFill>
                  <a:schemeClr val="tx1"/>
                </a:solidFill>
                <a:latin typeface="Comic Sans MS" panose="030F0702030302020204" pitchFamily="66" charset="0"/>
              </a:rPr>
              <a:t>The country’s performance is lower than France Film industry</a:t>
            </a:r>
          </a:p>
          <a:p>
            <a:pPr algn="just">
              <a:buFont typeface="+mj-lt"/>
              <a:buAutoNum type="alphaUcPeriod"/>
            </a:pPr>
            <a:r>
              <a:rPr lang="en-US" b="1" dirty="0">
                <a:solidFill>
                  <a:schemeClr val="tx1"/>
                </a:solidFill>
                <a:latin typeface="Comic Sans MS" panose="030F0702030302020204" pitchFamily="66" charset="0"/>
              </a:rPr>
              <a:t>UK has had a steady increase in box office earnings over the last few years </a:t>
            </a:r>
          </a:p>
          <a:p>
            <a:pPr algn="just">
              <a:buFont typeface="+mj-lt"/>
              <a:buAutoNum type="alphaUcPeriod"/>
            </a:pPr>
            <a:r>
              <a:rPr lang="en-US" b="1" dirty="0">
                <a:solidFill>
                  <a:schemeClr val="tx1"/>
                </a:solidFill>
                <a:latin typeface="Comic Sans MS" panose="030F0702030302020204" pitchFamily="66" charset="0"/>
              </a:rPr>
              <a:t>The tax policies in the country do not support increased production</a:t>
            </a:r>
          </a:p>
          <a:p>
            <a:pPr marL="0" indent="0" algn="ctr">
              <a:buNone/>
            </a:pPr>
            <a:r>
              <a:rPr lang="en-US" b="1" dirty="0">
                <a:solidFill>
                  <a:schemeClr val="tx1"/>
                </a:solidFill>
                <a:latin typeface="Comic Sans MS" panose="030F0702030302020204" pitchFamily="66" charset="0"/>
              </a:rPr>
              <a:t>b. Is the global Film industry Growing?</a:t>
            </a:r>
          </a:p>
          <a:p>
            <a:pPr algn="just">
              <a:buFont typeface="+mj-lt"/>
              <a:buAutoNum type="alphaUcPeriod"/>
            </a:pPr>
            <a:r>
              <a:rPr lang="en-US" b="1" dirty="0">
                <a:solidFill>
                  <a:schemeClr val="tx1"/>
                </a:solidFill>
                <a:latin typeface="Comic Sans MS" panose="030F0702030302020204" pitchFamily="66" charset="0"/>
              </a:rPr>
              <a:t>Yes</a:t>
            </a:r>
          </a:p>
          <a:p>
            <a:pPr algn="just">
              <a:buFont typeface="+mj-lt"/>
              <a:buAutoNum type="alphaUcPeriod"/>
            </a:pPr>
            <a:r>
              <a:rPr lang="en-US" b="1" dirty="0">
                <a:solidFill>
                  <a:schemeClr val="tx1"/>
                </a:solidFill>
                <a:latin typeface="Comic Sans MS" panose="030F0702030302020204" pitchFamily="66" charset="0"/>
              </a:rPr>
              <a:t>No</a:t>
            </a:r>
          </a:p>
          <a:p>
            <a:pPr algn="just">
              <a:buFont typeface="+mj-lt"/>
              <a:buAutoNum type="alphaUcPeriod"/>
            </a:pPr>
            <a:r>
              <a:rPr lang="en-US" b="1" dirty="0">
                <a:solidFill>
                  <a:schemeClr val="tx1"/>
                </a:solidFill>
                <a:latin typeface="Comic Sans MS" panose="030F0702030302020204" pitchFamily="66" charset="0"/>
              </a:rPr>
              <a:t>The global film industry is subject to prevailing conditions such as health and political conditions, hence it is difficult </a:t>
            </a:r>
          </a:p>
          <a:p>
            <a:pPr marL="0" indent="0" algn="ctr">
              <a:buNone/>
            </a:pPr>
            <a:r>
              <a:rPr lang="en-US" b="1" dirty="0">
                <a:solidFill>
                  <a:schemeClr val="tx1"/>
                </a:solidFill>
                <a:latin typeface="Comic Sans MS" panose="030F0702030302020204" pitchFamily="66" charset="0"/>
              </a:rPr>
              <a:t>c. What impact do movies present on our lives?</a:t>
            </a:r>
          </a:p>
          <a:p>
            <a:pPr algn="just">
              <a:buFont typeface="+mj-lt"/>
              <a:buAutoNum type="alphaUcPeriod"/>
            </a:pPr>
            <a:r>
              <a:rPr lang="en-US" b="1" dirty="0">
                <a:solidFill>
                  <a:schemeClr val="tx1"/>
                </a:solidFill>
                <a:latin typeface="Comic Sans MS" panose="030F0702030302020204" pitchFamily="66" charset="0"/>
              </a:rPr>
              <a:t>Helps in the reflection of the society and the transformation of opinions </a:t>
            </a:r>
          </a:p>
          <a:p>
            <a:pPr algn="just">
              <a:buFont typeface="+mj-lt"/>
              <a:buAutoNum type="alphaUcPeriod"/>
            </a:pPr>
            <a:r>
              <a:rPr lang="en-US" b="1" dirty="0">
                <a:solidFill>
                  <a:schemeClr val="tx1"/>
                </a:solidFill>
                <a:latin typeface="Comic Sans MS" panose="030F0702030302020204" pitchFamily="66" charset="0"/>
              </a:rPr>
              <a:t>There is no direct correlation between movies and how we behave </a:t>
            </a:r>
          </a:p>
          <a:p>
            <a:pPr algn="just">
              <a:buFont typeface="+mj-lt"/>
              <a:buAutoNum type="alphaUcPeriod"/>
            </a:pPr>
            <a:r>
              <a:rPr lang="en-US" b="1" dirty="0">
                <a:solidFill>
                  <a:schemeClr val="tx1"/>
                </a:solidFill>
                <a:latin typeface="Comic Sans MS" panose="030F0702030302020204" pitchFamily="66" charset="0"/>
              </a:rPr>
              <a:t>Movies are consider leisure activities that help us bond with our friends.</a:t>
            </a:r>
          </a:p>
        </p:txBody>
      </p:sp>
    </p:spTree>
    <p:extLst>
      <p:ext uri="{BB962C8B-B14F-4D97-AF65-F5344CB8AC3E}">
        <p14:creationId xmlns:p14="http://schemas.microsoft.com/office/powerpoint/2010/main" val="306915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6A15C-BFAC-48D8-96F6-C632B483374E}"/>
              </a:ext>
            </a:extLst>
          </p:cNvPr>
          <p:cNvSpPr>
            <a:spLocks noGrp="1"/>
          </p:cNvSpPr>
          <p:nvPr>
            <p:ph type="title"/>
          </p:nvPr>
        </p:nvSpPr>
        <p:spPr>
          <a:xfrm>
            <a:off x="1468583" y="568037"/>
            <a:ext cx="10036030" cy="609600"/>
          </a:xfrm>
        </p:spPr>
        <p:txBody>
          <a:bodyPr>
            <a:normAutofit/>
          </a:bodyPr>
          <a:lstStyle/>
          <a:p>
            <a:pPr algn="ctr"/>
            <a:r>
              <a:rPr lang="en-US" sz="3200" b="1" dirty="0">
                <a:latin typeface="Comic Sans MS" panose="030F0702030302020204" pitchFamily="66" charset="0"/>
              </a:rPr>
              <a:t>General information on the global movie market</a:t>
            </a:r>
          </a:p>
        </p:txBody>
      </p:sp>
      <p:sp>
        <p:nvSpPr>
          <p:cNvPr id="3" name="Content Placeholder 2">
            <a:extLst>
              <a:ext uri="{FF2B5EF4-FFF2-40B4-BE49-F238E27FC236}">
                <a16:creationId xmlns:a16="http://schemas.microsoft.com/office/drawing/2014/main" id="{DBB26919-57B5-4732-BBAF-DD52B6667366}"/>
              </a:ext>
            </a:extLst>
          </p:cNvPr>
          <p:cNvSpPr>
            <a:spLocks noGrp="1"/>
          </p:cNvSpPr>
          <p:nvPr>
            <p:ph idx="1"/>
          </p:nvPr>
        </p:nvSpPr>
        <p:spPr>
          <a:xfrm>
            <a:off x="1468582" y="1177637"/>
            <a:ext cx="10036030" cy="4733585"/>
          </a:xfrm>
        </p:spPr>
        <p:txBody>
          <a:bodyPr>
            <a:normAutofit/>
          </a:bodyPr>
          <a:lstStyle/>
          <a:p>
            <a:pPr algn="just">
              <a:lnSpc>
                <a:spcPct val="150000"/>
              </a:lnSpc>
            </a:pPr>
            <a:r>
              <a:rPr lang="en-US" dirty="0">
                <a:latin typeface="Comic Sans MS" panose="030F0702030302020204" pitchFamily="66" charset="0"/>
              </a:rPr>
              <a:t>The global film industry comprises the technological and commercial institutions involved in the production of films and distributions.</a:t>
            </a:r>
          </a:p>
          <a:p>
            <a:pPr algn="just">
              <a:lnSpc>
                <a:spcPct val="150000"/>
              </a:lnSpc>
            </a:pPr>
            <a:r>
              <a:rPr lang="en-US" dirty="0">
                <a:latin typeface="Comic Sans MS" panose="030F0702030302020204" pitchFamily="66" charset="0"/>
              </a:rPr>
              <a:t>Globally, Hollywood is the leading film producer and remains the largest in terms of revenue accrued over time.</a:t>
            </a:r>
          </a:p>
          <a:p>
            <a:pPr algn="just">
              <a:lnSpc>
                <a:spcPct val="150000"/>
              </a:lnSpc>
            </a:pPr>
            <a:r>
              <a:rPr lang="en-US" dirty="0">
                <a:latin typeface="Comic Sans MS" panose="030F0702030302020204" pitchFamily="66" charset="0"/>
              </a:rPr>
              <a:t>In contrast, Indian cinema is also significant in the film industry for having produced a significant number of films. </a:t>
            </a:r>
          </a:p>
          <a:p>
            <a:pPr algn="just">
              <a:lnSpc>
                <a:spcPct val="150000"/>
              </a:lnSpc>
            </a:pPr>
            <a:r>
              <a:rPr lang="en-US" dirty="0">
                <a:latin typeface="Comic Sans MS" panose="030F0702030302020204" pitchFamily="66" charset="0"/>
              </a:rPr>
              <a:t>As of 2018, the global film industry was worth 136 billion US dollars. </a:t>
            </a:r>
          </a:p>
          <a:p>
            <a:pPr algn="just">
              <a:lnSpc>
                <a:spcPct val="150000"/>
              </a:lnSpc>
            </a:pPr>
            <a:r>
              <a:rPr lang="en-US" dirty="0">
                <a:latin typeface="Comic Sans MS" panose="030F0702030302020204" pitchFamily="66" charset="0"/>
              </a:rPr>
              <a:t>According to the information drawn from the Motion Picture Association, mobile entertainment accounted for over 59 billion dollars in revenues globally</a:t>
            </a:r>
          </a:p>
        </p:txBody>
      </p:sp>
    </p:spTree>
    <p:extLst>
      <p:ext uri="{BB962C8B-B14F-4D97-AF65-F5344CB8AC3E}">
        <p14:creationId xmlns:p14="http://schemas.microsoft.com/office/powerpoint/2010/main" val="17072327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484AA1-D8AB-4ED0-9A17-A10C7E8B778E}"/>
              </a:ext>
            </a:extLst>
          </p:cNvPr>
          <p:cNvSpPr>
            <a:spLocks noGrp="1"/>
          </p:cNvSpPr>
          <p:nvPr>
            <p:ph idx="1"/>
          </p:nvPr>
        </p:nvSpPr>
        <p:spPr>
          <a:xfrm>
            <a:off x="1690255" y="1177636"/>
            <a:ext cx="9814357" cy="4733586"/>
          </a:xfrm>
        </p:spPr>
        <p:txBody>
          <a:bodyPr/>
          <a:lstStyle/>
          <a:p>
            <a:pPr marL="0" indent="0" algn="ctr">
              <a:buNone/>
            </a:pPr>
            <a:r>
              <a:rPr lang="en-US" b="1" dirty="0">
                <a:solidFill>
                  <a:schemeClr val="tx1"/>
                </a:solidFill>
                <a:latin typeface="Comic Sans MS" panose="030F0702030302020204" pitchFamily="66" charset="0"/>
              </a:rPr>
              <a:t>d. What is the significant impact of the pandemic on the film industry?</a:t>
            </a:r>
          </a:p>
          <a:p>
            <a:pPr algn="just">
              <a:buFont typeface="+mj-lt"/>
              <a:buAutoNum type="alphaUcPeriod"/>
            </a:pPr>
            <a:r>
              <a:rPr lang="en-US" dirty="0">
                <a:solidFill>
                  <a:schemeClr val="tx1"/>
                </a:solidFill>
                <a:latin typeface="Comic Sans MS" panose="030F0702030302020204" pitchFamily="66" charset="0"/>
              </a:rPr>
              <a:t>The pandemic has resulted in significant reduction of box office revenues globally</a:t>
            </a:r>
          </a:p>
          <a:p>
            <a:pPr algn="just">
              <a:buFont typeface="+mj-lt"/>
              <a:buAutoNum type="alphaUcPeriod"/>
            </a:pPr>
            <a:r>
              <a:rPr lang="en-US" dirty="0">
                <a:solidFill>
                  <a:schemeClr val="tx1"/>
                </a:solidFill>
                <a:latin typeface="Comic Sans MS" panose="030F0702030302020204" pitchFamily="66" charset="0"/>
              </a:rPr>
              <a:t>The pandemic has presented no significant on the film industry since the global viewership has remained constant during this period</a:t>
            </a:r>
          </a:p>
          <a:p>
            <a:pPr algn="just">
              <a:buFont typeface="+mj-lt"/>
              <a:buAutoNum type="alphaUcPeriod"/>
            </a:pPr>
            <a:r>
              <a:rPr lang="en-US" dirty="0">
                <a:solidFill>
                  <a:schemeClr val="tx1"/>
                </a:solidFill>
                <a:latin typeface="Comic Sans MS" panose="030F0702030302020204" pitchFamily="66" charset="0"/>
              </a:rPr>
              <a:t>None of the above </a:t>
            </a:r>
          </a:p>
          <a:p>
            <a:pPr marL="0" indent="0" algn="ctr">
              <a:buNone/>
            </a:pPr>
            <a:r>
              <a:rPr lang="en-US" b="1" dirty="0">
                <a:solidFill>
                  <a:schemeClr val="tx1"/>
                </a:solidFill>
                <a:latin typeface="Comic Sans MS" panose="030F0702030302020204" pitchFamily="66" charset="0"/>
              </a:rPr>
              <a:t>e. Discuss the impact of Movies on culture</a:t>
            </a:r>
          </a:p>
          <a:p>
            <a:pPr algn="just">
              <a:buFont typeface="+mj-lt"/>
              <a:buAutoNum type="alphaUcPeriod"/>
            </a:pPr>
            <a:r>
              <a:rPr lang="en-US" dirty="0">
                <a:solidFill>
                  <a:schemeClr val="tx1"/>
                </a:solidFill>
                <a:latin typeface="Comic Sans MS" panose="030F0702030302020204" pitchFamily="66" charset="0"/>
              </a:rPr>
              <a:t>Just as movies reflect the anxieties, beliefs, and values of the cultures that produce them, they also help to shape and solidify a culture's beliefs. Sometimes the influence is trivial, as in the case of fashion trends or figures of speech.</a:t>
            </a:r>
          </a:p>
          <a:p>
            <a:pPr algn="just">
              <a:buFont typeface="+mj-lt"/>
              <a:buAutoNum type="alphaUcPeriod"/>
            </a:pPr>
            <a:r>
              <a:rPr lang="en-US" dirty="0">
                <a:latin typeface="Comic Sans MS" panose="030F0702030302020204" pitchFamily="66" charset="0"/>
              </a:rPr>
              <a:t>Watching of movies may cause abandonment of cultures.</a:t>
            </a:r>
          </a:p>
          <a:p>
            <a:pPr algn="just">
              <a:buFont typeface="+mj-lt"/>
              <a:buAutoNum type="alphaUcPeriod"/>
            </a:pPr>
            <a:r>
              <a:rPr lang="en-US" dirty="0">
                <a:latin typeface="Comic Sans MS" panose="030F0702030302020204" pitchFamily="66" charset="0"/>
              </a:rPr>
              <a:t>Movies ideally help us in shaping </a:t>
            </a:r>
            <a:r>
              <a:rPr lang="en-US">
                <a:latin typeface="Comic Sans MS" panose="030F0702030302020204" pitchFamily="66" charset="0"/>
              </a:rPr>
              <a:t>our social cues</a:t>
            </a:r>
            <a:endParaRPr lang="en-US" dirty="0">
              <a:latin typeface="Comic Sans MS" panose="030F0702030302020204" pitchFamily="66" charset="0"/>
            </a:endParaRPr>
          </a:p>
        </p:txBody>
      </p:sp>
    </p:spTree>
    <p:extLst>
      <p:ext uri="{BB962C8B-B14F-4D97-AF65-F5344CB8AC3E}">
        <p14:creationId xmlns:p14="http://schemas.microsoft.com/office/powerpoint/2010/main" val="3093919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9A1D9-FCD6-4EA0-AA98-E75A14701C00}"/>
              </a:ext>
            </a:extLst>
          </p:cNvPr>
          <p:cNvSpPr>
            <a:spLocks noGrp="1"/>
          </p:cNvSpPr>
          <p:nvPr>
            <p:ph type="title"/>
          </p:nvPr>
        </p:nvSpPr>
        <p:spPr>
          <a:xfrm>
            <a:off x="1634837" y="624110"/>
            <a:ext cx="9869776" cy="636654"/>
          </a:xfrm>
        </p:spPr>
        <p:txBody>
          <a:bodyPr>
            <a:normAutofit fontScale="90000"/>
          </a:bodyPr>
          <a:lstStyle/>
          <a:p>
            <a:pPr algn="ctr"/>
            <a:r>
              <a:rPr lang="en-US" b="1" dirty="0">
                <a:latin typeface="Comic Sans MS" panose="030F0702030302020204" pitchFamily="66" charset="0"/>
              </a:rPr>
              <a:t>References</a:t>
            </a:r>
            <a:r>
              <a:rPr lang="en-US" dirty="0">
                <a:latin typeface="Comic Sans MS" panose="030F0702030302020204" pitchFamily="66" charset="0"/>
              </a:rPr>
              <a:t> </a:t>
            </a:r>
          </a:p>
        </p:txBody>
      </p:sp>
      <p:sp>
        <p:nvSpPr>
          <p:cNvPr id="3" name="Content Placeholder 2">
            <a:extLst>
              <a:ext uri="{FF2B5EF4-FFF2-40B4-BE49-F238E27FC236}">
                <a16:creationId xmlns:a16="http://schemas.microsoft.com/office/drawing/2014/main" id="{1BA319B5-07F8-4C13-AF62-4D8620B85B96}"/>
              </a:ext>
            </a:extLst>
          </p:cNvPr>
          <p:cNvSpPr>
            <a:spLocks noGrp="1"/>
          </p:cNvSpPr>
          <p:nvPr>
            <p:ph idx="1"/>
          </p:nvPr>
        </p:nvSpPr>
        <p:spPr>
          <a:xfrm>
            <a:off x="1634836" y="1260764"/>
            <a:ext cx="9869776" cy="4650458"/>
          </a:xfrm>
        </p:spPr>
        <p:txBody>
          <a:bodyPr>
            <a:normAutofit/>
          </a:bodyPr>
          <a:lstStyle/>
          <a:p>
            <a:pPr algn="just"/>
            <a:r>
              <a:rPr lang="en-US" dirty="0">
                <a:latin typeface="Comic Sans MS" panose="030F0702030302020204" pitchFamily="66" charset="0"/>
              </a:rPr>
              <a:t>The National Lottery. Facts and Stats in the EU film industry. (2021). Retrieved from: https://www.weareukfilm.com/facts-and-stats</a:t>
            </a:r>
          </a:p>
          <a:p>
            <a:pPr algn="just"/>
            <a:r>
              <a:rPr lang="en-US" dirty="0">
                <a:latin typeface="Comic Sans MS" panose="030F0702030302020204" pitchFamily="66" charset="0"/>
              </a:rPr>
              <a:t>Harris, R. (2002). Psychology of mass communications. S-Pb.: </a:t>
            </a:r>
            <a:r>
              <a:rPr lang="en-US" dirty="0" err="1">
                <a:latin typeface="Comic Sans MS" panose="030F0702030302020204" pitchFamily="66" charset="0"/>
              </a:rPr>
              <a:t>Praim-Evroznak</a:t>
            </a:r>
            <a:r>
              <a:rPr lang="en-US" dirty="0">
                <a:latin typeface="Comic Sans MS" panose="030F0702030302020204" pitchFamily="66" charset="0"/>
              </a:rPr>
              <a:t>, 448.</a:t>
            </a:r>
          </a:p>
          <a:p>
            <a:pPr algn="just"/>
            <a:r>
              <a:rPr lang="en-US" dirty="0">
                <a:latin typeface="Comic Sans MS" panose="030F0702030302020204" pitchFamily="66" charset="0"/>
              </a:rPr>
              <a:t>Nabi, R. L., &amp; Oliver, M. B. (Eds.). (2009). The SAGE handbook of media processes and effects. Sage.</a:t>
            </a:r>
          </a:p>
          <a:p>
            <a:pPr algn="just"/>
            <a:r>
              <a:rPr lang="en-US" dirty="0">
                <a:latin typeface="Comic Sans MS" panose="030F0702030302020204" pitchFamily="66" charset="0"/>
              </a:rPr>
              <a:t>Behm-</a:t>
            </a:r>
            <a:r>
              <a:rPr lang="en-US" dirty="0" err="1">
                <a:latin typeface="Comic Sans MS" panose="030F0702030302020204" pitchFamily="66" charset="0"/>
              </a:rPr>
              <a:t>Morawitz</a:t>
            </a:r>
            <a:r>
              <a:rPr lang="en-US" dirty="0">
                <a:latin typeface="Comic Sans MS" panose="030F0702030302020204" pitchFamily="66" charset="0"/>
              </a:rPr>
              <a:t>, E., &amp; </a:t>
            </a:r>
            <a:r>
              <a:rPr lang="en-US" dirty="0" err="1">
                <a:latin typeface="Comic Sans MS" panose="030F0702030302020204" pitchFamily="66" charset="0"/>
              </a:rPr>
              <a:t>Mastro</a:t>
            </a:r>
            <a:r>
              <a:rPr lang="en-US" dirty="0">
                <a:latin typeface="Comic Sans MS" panose="030F0702030302020204" pitchFamily="66" charset="0"/>
              </a:rPr>
              <a:t>, D. E. (2008). Mean girls? The influence of gender portrayals in teen movies on emerging adults' gender-based attitudes and beliefs. Journalism &amp; Mass Communication Quarterly, 85(1), 131-146.</a:t>
            </a:r>
          </a:p>
          <a:p>
            <a:pPr algn="just"/>
            <a:r>
              <a:rPr lang="en-US" dirty="0">
                <a:latin typeface="Comic Sans MS" panose="030F0702030302020204" pitchFamily="66" charset="0"/>
              </a:rPr>
              <a:t>Forge, K. L., &amp; </a:t>
            </a:r>
            <a:r>
              <a:rPr lang="en-US" dirty="0" err="1">
                <a:latin typeface="Comic Sans MS" panose="030F0702030302020204" pitchFamily="66" charset="0"/>
              </a:rPr>
              <a:t>Phemister</a:t>
            </a:r>
            <a:r>
              <a:rPr lang="en-US" dirty="0">
                <a:latin typeface="Comic Sans MS" panose="030F0702030302020204" pitchFamily="66" charset="0"/>
              </a:rPr>
              <a:t>, S. (1987). The effect of prosocial cartoons on preschool children. Child Study Journal.</a:t>
            </a:r>
          </a:p>
          <a:p>
            <a:pPr algn="just"/>
            <a:r>
              <a:rPr lang="en-US" dirty="0">
                <a:latin typeface="Comic Sans MS" panose="030F0702030302020204" pitchFamily="66" charset="0"/>
              </a:rPr>
              <a:t>Oliver, M. B., Raney, A. A., &amp; Bryant, J. (Eds.). (2019). Media effects: Advances in theory and research. Routledge.</a:t>
            </a:r>
          </a:p>
          <a:p>
            <a:pPr algn="just"/>
            <a:endParaRPr lang="en-US" dirty="0">
              <a:latin typeface="Comic Sans MS" panose="030F0702030302020204" pitchFamily="66" charset="0"/>
            </a:endParaRPr>
          </a:p>
        </p:txBody>
      </p:sp>
    </p:spTree>
    <p:extLst>
      <p:ext uri="{BB962C8B-B14F-4D97-AF65-F5344CB8AC3E}">
        <p14:creationId xmlns:p14="http://schemas.microsoft.com/office/powerpoint/2010/main" val="34363754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A18A2E-DC74-45FD-BD18-A83D441A28BF}"/>
              </a:ext>
            </a:extLst>
          </p:cNvPr>
          <p:cNvSpPr>
            <a:spLocks noGrp="1"/>
          </p:cNvSpPr>
          <p:nvPr>
            <p:ph idx="1"/>
          </p:nvPr>
        </p:nvSpPr>
        <p:spPr>
          <a:xfrm>
            <a:off x="1274618" y="1427018"/>
            <a:ext cx="10229994" cy="4484204"/>
          </a:xfrm>
        </p:spPr>
        <p:txBody>
          <a:bodyPr>
            <a:normAutofit fontScale="92500" lnSpcReduction="20000"/>
          </a:bodyPr>
          <a:lstStyle/>
          <a:p>
            <a:pPr algn="just">
              <a:lnSpc>
                <a:spcPct val="150000"/>
              </a:lnSpc>
            </a:pPr>
            <a:r>
              <a:rPr lang="en-US" dirty="0">
                <a:latin typeface="Comic Sans MS" panose="030F0702030302020204" pitchFamily="66" charset="0"/>
              </a:rPr>
              <a:t>Platt College. (2021). Film and Society: How Films Impact Society and Popular Culture. Retrieved from: https://platt.edu/blog/film-society-films-impact-society-popular-culture/</a:t>
            </a:r>
          </a:p>
          <a:p>
            <a:pPr algn="just">
              <a:lnSpc>
                <a:spcPct val="150000"/>
              </a:lnSpc>
            </a:pPr>
            <a:r>
              <a:rPr lang="en-US" dirty="0">
                <a:latin typeface="Comic Sans MS" panose="030F0702030302020204" pitchFamily="66" charset="0"/>
              </a:rPr>
              <a:t>The Los Angeles Film School. (2021). Trends in the Film industry. Retrieved from: https://www.lafilm.edu/blog/5-emerging-trends-film-industry/</a:t>
            </a:r>
          </a:p>
          <a:p>
            <a:pPr algn="just">
              <a:lnSpc>
                <a:spcPct val="150000"/>
              </a:lnSpc>
            </a:pPr>
            <a:r>
              <a:rPr lang="en-US" dirty="0">
                <a:latin typeface="Comic Sans MS" panose="030F0702030302020204" pitchFamily="66" charset="0"/>
              </a:rPr>
              <a:t>The European Film Forum - Shaping Europe’s digital future - European Commission. Shaping Europe’s digital future - European Commission. (2021). Retrieved 15 February 2021, from https://ec.europa.eu/digital-single-market/en/european-film-forum.</a:t>
            </a:r>
          </a:p>
          <a:p>
            <a:pPr algn="just">
              <a:lnSpc>
                <a:spcPct val="150000"/>
              </a:lnSpc>
            </a:pPr>
            <a:r>
              <a:rPr lang="en-US" dirty="0">
                <a:latin typeface="Comic Sans MS" panose="030F0702030302020204" pitchFamily="66" charset="0"/>
              </a:rPr>
              <a:t>World Heritage Encyclopedia. (2020). CINEMA OF EUROPE. Retrieved from: </a:t>
            </a:r>
            <a:r>
              <a:rPr lang="en-US" dirty="0">
                <a:latin typeface="Comic Sans MS" panose="030F0702030302020204" pitchFamily="66" charset="0"/>
                <a:hlinkClick r:id="rId2"/>
              </a:rPr>
              <a:t>http://self.gutenberg.org/articles/cinema_of_europe?view=embedded</a:t>
            </a:r>
            <a:endParaRPr lang="en-US" dirty="0">
              <a:latin typeface="Comic Sans MS" panose="030F0702030302020204" pitchFamily="66" charset="0"/>
            </a:endParaRPr>
          </a:p>
          <a:p>
            <a:pPr algn="just">
              <a:lnSpc>
                <a:spcPct val="150000"/>
              </a:lnSpc>
            </a:pPr>
            <a:r>
              <a:rPr lang="en-US" dirty="0">
                <a:latin typeface="Comic Sans MS" panose="030F0702030302020204" pitchFamily="66" charset="0"/>
              </a:rPr>
              <a:t>Gerbner, G., Gross, L., Morgan, M., </a:t>
            </a:r>
            <a:r>
              <a:rPr lang="en-US" dirty="0" err="1">
                <a:latin typeface="Comic Sans MS" panose="030F0702030302020204" pitchFamily="66" charset="0"/>
              </a:rPr>
              <a:t>Signorielli</a:t>
            </a:r>
            <a:r>
              <a:rPr lang="en-US" dirty="0">
                <a:latin typeface="Comic Sans MS" panose="030F0702030302020204" pitchFamily="66" charset="0"/>
              </a:rPr>
              <a:t>, N., Bryant, J., &amp; </a:t>
            </a:r>
            <a:r>
              <a:rPr lang="en-US" dirty="0" err="1">
                <a:latin typeface="Comic Sans MS" panose="030F0702030302020204" pitchFamily="66" charset="0"/>
              </a:rPr>
              <a:t>Zillmann</a:t>
            </a:r>
            <a:r>
              <a:rPr lang="en-US" dirty="0">
                <a:latin typeface="Comic Sans MS" panose="030F0702030302020204" pitchFamily="66" charset="0"/>
              </a:rPr>
              <a:t>, D. (1986). Perspectives on media effects. Living with television. Hillsdale: Erlbaum.</a:t>
            </a:r>
          </a:p>
          <a:p>
            <a:pPr algn="just">
              <a:lnSpc>
                <a:spcPct val="150000"/>
              </a:lnSpc>
            </a:pPr>
            <a:endParaRPr lang="en-US" dirty="0">
              <a:latin typeface="Comic Sans MS" panose="030F0702030302020204" pitchFamily="66" charset="0"/>
            </a:endParaRPr>
          </a:p>
        </p:txBody>
      </p:sp>
    </p:spTree>
    <p:extLst>
      <p:ext uri="{BB962C8B-B14F-4D97-AF65-F5344CB8AC3E}">
        <p14:creationId xmlns:p14="http://schemas.microsoft.com/office/powerpoint/2010/main" val="1355534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817853-2C8B-45C1-947D-AE8BCDAD1BD6}"/>
              </a:ext>
            </a:extLst>
          </p:cNvPr>
          <p:cNvSpPr>
            <a:spLocks noGrp="1"/>
          </p:cNvSpPr>
          <p:nvPr>
            <p:ph type="title"/>
          </p:nvPr>
        </p:nvSpPr>
        <p:spPr>
          <a:xfrm>
            <a:off x="1579419" y="946150"/>
            <a:ext cx="9925194" cy="958850"/>
          </a:xfrm>
        </p:spPr>
        <p:txBody>
          <a:bodyPr>
            <a:normAutofit fontScale="90000"/>
          </a:bodyPr>
          <a:lstStyle/>
          <a:p>
            <a:pPr algn="ctr"/>
            <a:r>
              <a:rPr lang="en-US" b="1" dirty="0">
                <a:latin typeface="Comic Sans MS" panose="030F0702030302020204" pitchFamily="66" charset="0"/>
              </a:rPr>
              <a:t>A graphical representation of World Movie Production</a:t>
            </a:r>
          </a:p>
        </p:txBody>
      </p:sp>
      <p:pic>
        <p:nvPicPr>
          <p:cNvPr id="4" name="Content Placeholder 3">
            <a:extLst>
              <a:ext uri="{FF2B5EF4-FFF2-40B4-BE49-F238E27FC236}">
                <a16:creationId xmlns:a16="http://schemas.microsoft.com/office/drawing/2014/main" id="{234BBE7E-2946-4792-A8CA-768341B518C4}"/>
              </a:ext>
            </a:extLst>
          </p:cNvPr>
          <p:cNvPicPr>
            <a:picLocks noGrp="1" noChangeAspect="1"/>
          </p:cNvPicPr>
          <p:nvPr>
            <p:ph idx="1"/>
          </p:nvPr>
        </p:nvPicPr>
        <p:blipFill>
          <a:blip r:embed="rId2"/>
          <a:stretch>
            <a:fillRect/>
          </a:stretch>
        </p:blipFill>
        <p:spPr>
          <a:xfrm>
            <a:off x="1579419" y="1905000"/>
            <a:ext cx="9925193" cy="4006850"/>
          </a:xfrm>
          <a:prstGeom prst="rect">
            <a:avLst/>
          </a:prstGeom>
        </p:spPr>
      </p:pic>
    </p:spTree>
    <p:extLst>
      <p:ext uri="{BB962C8B-B14F-4D97-AF65-F5344CB8AC3E}">
        <p14:creationId xmlns:p14="http://schemas.microsoft.com/office/powerpoint/2010/main" val="1597868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1DE2A-2F23-4329-9FEC-451116872573}"/>
              </a:ext>
            </a:extLst>
          </p:cNvPr>
          <p:cNvSpPr>
            <a:spLocks noGrp="1"/>
          </p:cNvSpPr>
          <p:nvPr>
            <p:ph type="title"/>
          </p:nvPr>
        </p:nvSpPr>
        <p:spPr>
          <a:xfrm>
            <a:off x="1593273" y="624110"/>
            <a:ext cx="9911339" cy="761345"/>
          </a:xfrm>
        </p:spPr>
        <p:txBody>
          <a:bodyPr>
            <a:normAutofit/>
          </a:bodyPr>
          <a:lstStyle/>
          <a:p>
            <a:r>
              <a:rPr lang="en-US" sz="3200" b="1" dirty="0">
                <a:latin typeface="Comic Sans MS" panose="030F0702030302020204" pitchFamily="66" charset="0"/>
              </a:rPr>
              <a:t>Cont..</a:t>
            </a:r>
          </a:p>
        </p:txBody>
      </p:sp>
      <p:sp>
        <p:nvSpPr>
          <p:cNvPr id="3" name="Content Placeholder 2">
            <a:extLst>
              <a:ext uri="{FF2B5EF4-FFF2-40B4-BE49-F238E27FC236}">
                <a16:creationId xmlns:a16="http://schemas.microsoft.com/office/drawing/2014/main" id="{974D48E7-65F1-48A4-BA5E-E483F40483DD}"/>
              </a:ext>
            </a:extLst>
          </p:cNvPr>
          <p:cNvSpPr>
            <a:spLocks noGrp="1"/>
          </p:cNvSpPr>
          <p:nvPr>
            <p:ph idx="1"/>
          </p:nvPr>
        </p:nvSpPr>
        <p:spPr>
          <a:xfrm>
            <a:off x="1593273" y="1136073"/>
            <a:ext cx="9911339" cy="4775149"/>
          </a:xfrm>
        </p:spPr>
        <p:txBody>
          <a:bodyPr>
            <a:normAutofit/>
          </a:bodyPr>
          <a:lstStyle/>
          <a:p>
            <a:pPr algn="just">
              <a:lnSpc>
                <a:spcPct val="150000"/>
              </a:lnSpc>
            </a:pPr>
            <a:r>
              <a:rPr lang="en-US" dirty="0">
                <a:latin typeface="Comic Sans MS" panose="030F0702030302020204" pitchFamily="66" charset="0"/>
              </a:rPr>
              <a:t>The global movie industry continues to innovate and deliver great storytelling for movie and TV fans when they need it. </a:t>
            </a:r>
          </a:p>
          <a:p>
            <a:pPr algn="just">
              <a:lnSpc>
                <a:spcPct val="150000"/>
              </a:lnSpc>
            </a:pPr>
            <a:r>
              <a:rPr lang="en-US" dirty="0">
                <a:latin typeface="Comic Sans MS" panose="030F0702030302020204" pitchFamily="66" charset="0"/>
              </a:rPr>
              <a:t>With observably increasing viewership, the industry is expected to experience monetary gains in the coming years. </a:t>
            </a:r>
          </a:p>
          <a:p>
            <a:pPr algn="just">
              <a:lnSpc>
                <a:spcPct val="150000"/>
              </a:lnSpc>
            </a:pPr>
            <a:r>
              <a:rPr lang="en-US" dirty="0">
                <a:latin typeface="Comic Sans MS" panose="030F0702030302020204" pitchFamily="66" charset="0"/>
              </a:rPr>
              <a:t>Reports on the global trends in the movie industry indicate a significant shift towards streaming services thereby increasing the revenue realized from the digital home and mobile entertainment. </a:t>
            </a:r>
          </a:p>
          <a:p>
            <a:pPr algn="just">
              <a:lnSpc>
                <a:spcPct val="150000"/>
              </a:lnSpc>
            </a:pPr>
            <a:r>
              <a:rPr lang="en-US" dirty="0">
                <a:latin typeface="Comic Sans MS" panose="030F0702030302020204" pitchFamily="66" charset="0"/>
              </a:rPr>
              <a:t>The global movie industry consisting of theatrical and home entertainment, according to reports for the first time hit a maximum of 101 billion dollars in earnings in 2019. </a:t>
            </a:r>
          </a:p>
        </p:txBody>
      </p:sp>
    </p:spTree>
    <p:extLst>
      <p:ext uri="{BB962C8B-B14F-4D97-AF65-F5344CB8AC3E}">
        <p14:creationId xmlns:p14="http://schemas.microsoft.com/office/powerpoint/2010/main" val="2860498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B4790-BF53-4020-9F42-06E8D126515F}"/>
              </a:ext>
            </a:extLst>
          </p:cNvPr>
          <p:cNvSpPr>
            <a:spLocks noGrp="1"/>
          </p:cNvSpPr>
          <p:nvPr>
            <p:ph type="title"/>
          </p:nvPr>
        </p:nvSpPr>
        <p:spPr>
          <a:xfrm>
            <a:off x="1579419" y="624110"/>
            <a:ext cx="9925194" cy="664363"/>
          </a:xfrm>
        </p:spPr>
        <p:txBody>
          <a:bodyPr>
            <a:normAutofit/>
          </a:bodyPr>
          <a:lstStyle/>
          <a:p>
            <a:r>
              <a:rPr lang="en-US" sz="3200" b="1" dirty="0">
                <a:latin typeface="Comic Sans MS" panose="030F0702030302020204" pitchFamily="66" charset="0"/>
              </a:rPr>
              <a:t>Cont..</a:t>
            </a:r>
          </a:p>
        </p:txBody>
      </p:sp>
      <p:sp>
        <p:nvSpPr>
          <p:cNvPr id="3" name="Content Placeholder 2">
            <a:extLst>
              <a:ext uri="{FF2B5EF4-FFF2-40B4-BE49-F238E27FC236}">
                <a16:creationId xmlns:a16="http://schemas.microsoft.com/office/drawing/2014/main" id="{CBA18B0F-C594-4413-8482-87C3066E9656}"/>
              </a:ext>
            </a:extLst>
          </p:cNvPr>
          <p:cNvSpPr>
            <a:spLocks noGrp="1"/>
          </p:cNvSpPr>
          <p:nvPr>
            <p:ph idx="1"/>
          </p:nvPr>
        </p:nvSpPr>
        <p:spPr>
          <a:xfrm>
            <a:off x="1579419" y="1288473"/>
            <a:ext cx="9925194" cy="4622749"/>
          </a:xfrm>
        </p:spPr>
        <p:txBody>
          <a:bodyPr/>
          <a:lstStyle/>
          <a:p>
            <a:pPr algn="just">
              <a:lnSpc>
                <a:spcPct val="150000"/>
              </a:lnSpc>
            </a:pPr>
            <a:r>
              <a:rPr lang="en-US" dirty="0">
                <a:latin typeface="Comic Sans MS" panose="030F0702030302020204" pitchFamily="66" charset="0"/>
              </a:rPr>
              <a:t>Observably, the top three regions in the global movie industry include; the Asia-Pacific region with 14.9 billion dollars, the USA and Canada with 11.4 billion dollars, and Europe, Middle East and North Africa with 9.5 billion dollars. </a:t>
            </a:r>
          </a:p>
          <a:p>
            <a:pPr algn="just">
              <a:lnSpc>
                <a:spcPct val="150000"/>
              </a:lnSpc>
            </a:pPr>
            <a:r>
              <a:rPr lang="en-US" dirty="0">
                <a:latin typeface="Comic Sans MS" panose="030F0702030302020204" pitchFamily="66" charset="0"/>
              </a:rPr>
              <a:t>As of 2011, the countries globally with the largest number of film productions were India, Nigeria and the United States. Hollywood has maintained a significant performance over the years grossing over 10 billion dollars or more each year. </a:t>
            </a:r>
          </a:p>
        </p:txBody>
      </p:sp>
    </p:spTree>
    <p:extLst>
      <p:ext uri="{BB962C8B-B14F-4D97-AF65-F5344CB8AC3E}">
        <p14:creationId xmlns:p14="http://schemas.microsoft.com/office/powerpoint/2010/main" val="896024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DA840-B3FF-4944-B6CE-3D62F2E80C9B}"/>
              </a:ext>
            </a:extLst>
          </p:cNvPr>
          <p:cNvSpPr>
            <a:spLocks noGrp="1"/>
          </p:cNvSpPr>
          <p:nvPr>
            <p:ph type="title"/>
          </p:nvPr>
        </p:nvSpPr>
        <p:spPr>
          <a:xfrm>
            <a:off x="1634837" y="831272"/>
            <a:ext cx="9869776" cy="1073727"/>
          </a:xfrm>
        </p:spPr>
        <p:txBody>
          <a:bodyPr>
            <a:normAutofit fontScale="90000"/>
          </a:bodyPr>
          <a:lstStyle/>
          <a:p>
            <a:pPr algn="ctr"/>
            <a:r>
              <a:rPr lang="en-US" b="1" dirty="0">
                <a:latin typeface="Comic Sans MS" panose="030F0702030302020204" pitchFamily="66" charset="0"/>
              </a:rPr>
              <a:t>An Image showing Revenues Trends in the film industry</a:t>
            </a:r>
          </a:p>
        </p:txBody>
      </p:sp>
      <p:pic>
        <p:nvPicPr>
          <p:cNvPr id="5" name="Content Placeholder 4">
            <a:extLst>
              <a:ext uri="{FF2B5EF4-FFF2-40B4-BE49-F238E27FC236}">
                <a16:creationId xmlns:a16="http://schemas.microsoft.com/office/drawing/2014/main" id="{E73444FD-8296-4705-8F2C-BA8C25C1F6CE}"/>
              </a:ext>
            </a:extLst>
          </p:cNvPr>
          <p:cNvPicPr>
            <a:picLocks noGrp="1" noChangeAspect="1"/>
          </p:cNvPicPr>
          <p:nvPr>
            <p:ph idx="1"/>
          </p:nvPr>
        </p:nvPicPr>
        <p:blipFill>
          <a:blip r:embed="rId2"/>
          <a:stretch>
            <a:fillRect/>
          </a:stretch>
        </p:blipFill>
        <p:spPr>
          <a:xfrm>
            <a:off x="1634837" y="1905000"/>
            <a:ext cx="9869776" cy="4328890"/>
          </a:xfrm>
          <a:prstGeom prst="rect">
            <a:avLst/>
          </a:prstGeom>
        </p:spPr>
      </p:pic>
    </p:spTree>
    <p:extLst>
      <p:ext uri="{BB962C8B-B14F-4D97-AF65-F5344CB8AC3E}">
        <p14:creationId xmlns:p14="http://schemas.microsoft.com/office/powerpoint/2010/main" val="29711825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B9EE3-F94E-4C34-8129-0D23A78E2CB5}"/>
              </a:ext>
            </a:extLst>
          </p:cNvPr>
          <p:cNvSpPr>
            <a:spLocks noGrp="1"/>
          </p:cNvSpPr>
          <p:nvPr>
            <p:ph type="title"/>
          </p:nvPr>
        </p:nvSpPr>
        <p:spPr>
          <a:xfrm>
            <a:off x="1607127" y="624110"/>
            <a:ext cx="9897485" cy="539672"/>
          </a:xfrm>
        </p:spPr>
        <p:txBody>
          <a:bodyPr>
            <a:normAutofit fontScale="90000"/>
          </a:bodyPr>
          <a:lstStyle/>
          <a:p>
            <a:r>
              <a:rPr lang="en-US" b="1" dirty="0">
                <a:latin typeface="Comic Sans MS" panose="030F0702030302020204" pitchFamily="66" charset="0"/>
              </a:rPr>
              <a:t>Cont..</a:t>
            </a:r>
          </a:p>
        </p:txBody>
      </p:sp>
      <p:sp>
        <p:nvSpPr>
          <p:cNvPr id="3" name="Content Placeholder 2">
            <a:extLst>
              <a:ext uri="{FF2B5EF4-FFF2-40B4-BE49-F238E27FC236}">
                <a16:creationId xmlns:a16="http://schemas.microsoft.com/office/drawing/2014/main" id="{26EC3EB1-7B39-4FCF-BE98-DF9B44F84EA3}"/>
              </a:ext>
            </a:extLst>
          </p:cNvPr>
          <p:cNvSpPr>
            <a:spLocks noGrp="1"/>
          </p:cNvSpPr>
          <p:nvPr>
            <p:ph idx="1"/>
          </p:nvPr>
        </p:nvSpPr>
        <p:spPr>
          <a:xfrm>
            <a:off x="1607127" y="1274618"/>
            <a:ext cx="9897485" cy="4636604"/>
          </a:xfrm>
        </p:spPr>
        <p:txBody>
          <a:bodyPr>
            <a:normAutofit/>
          </a:bodyPr>
          <a:lstStyle/>
          <a:p>
            <a:pPr algn="just"/>
            <a:r>
              <a:rPr lang="en-US" dirty="0">
                <a:latin typeface="Comic Sans MS" panose="030F0702030302020204" pitchFamily="66" charset="0"/>
              </a:rPr>
              <a:t>In 2018, the French film industry had an international box office of 237 million pounds with Italy being the foreign market. </a:t>
            </a:r>
          </a:p>
          <a:p>
            <a:pPr algn="just"/>
            <a:r>
              <a:rPr lang="en-US" dirty="0">
                <a:latin typeface="Comic Sans MS" panose="030F0702030302020204" pitchFamily="66" charset="0"/>
              </a:rPr>
              <a:t>Similarly, China has also grown to become a major hub of business for Hollywood studios. In 2014, the country’s gross box office was about 4.82 billion dollars with the domestic film industry contributing about 55%. </a:t>
            </a:r>
          </a:p>
          <a:p>
            <a:pPr algn="just"/>
            <a:r>
              <a:rPr lang="en-US" dirty="0">
                <a:latin typeface="Comic Sans MS" panose="030F0702030302020204" pitchFamily="66" charset="0"/>
              </a:rPr>
              <a:t>For the first time in history after 20 years, the global film industry was projected to lose 32 billion dollars in 2020 due to the outbreak of the pandemic. </a:t>
            </a:r>
          </a:p>
          <a:p>
            <a:pPr algn="just"/>
            <a:r>
              <a:rPr lang="en-US" dirty="0">
                <a:latin typeface="Comic Sans MS" panose="030F0702030302020204" pitchFamily="66" charset="0"/>
              </a:rPr>
              <a:t>According to reports in the industry, the global movie industry experienced a reduction in box office revenue by 71.5%. even though there were reductions in the box office revenues globally, there has unprecedented growth in online video usage with revenues increasing by approximately 30%.</a:t>
            </a:r>
          </a:p>
          <a:p>
            <a:pPr algn="just"/>
            <a:r>
              <a:rPr lang="en-US" dirty="0">
                <a:latin typeface="Comic Sans MS" panose="030F0702030302020204" pitchFamily="66" charset="0"/>
              </a:rPr>
              <a:t>The decline in revenues has been mainly due to the bottleneck of new releases due to theatrical appearances. </a:t>
            </a:r>
          </a:p>
        </p:txBody>
      </p:sp>
    </p:spTree>
    <p:extLst>
      <p:ext uri="{BB962C8B-B14F-4D97-AF65-F5344CB8AC3E}">
        <p14:creationId xmlns:p14="http://schemas.microsoft.com/office/powerpoint/2010/main" val="4275321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B24C80A-B1C0-4265-853B-26FFF16DE3BE}"/>
              </a:ext>
            </a:extLst>
          </p:cNvPr>
          <p:cNvSpPr>
            <a:spLocks noGrp="1"/>
          </p:cNvSpPr>
          <p:nvPr>
            <p:ph type="title"/>
          </p:nvPr>
        </p:nvSpPr>
        <p:spPr>
          <a:xfrm>
            <a:off x="1607127" y="624110"/>
            <a:ext cx="9897486" cy="1280890"/>
          </a:xfrm>
        </p:spPr>
        <p:txBody>
          <a:bodyPr>
            <a:normAutofit/>
          </a:bodyPr>
          <a:lstStyle/>
          <a:p>
            <a:pPr algn="ctr"/>
            <a:r>
              <a:rPr lang="en-US" sz="3200" b="1" dirty="0">
                <a:latin typeface="Comic Sans MS" panose="030F0702030302020204" pitchFamily="66" charset="0"/>
              </a:rPr>
              <a:t>Image showing movie production by region</a:t>
            </a:r>
          </a:p>
        </p:txBody>
      </p:sp>
      <p:pic>
        <p:nvPicPr>
          <p:cNvPr id="4" name="Content Placeholder 3">
            <a:extLst>
              <a:ext uri="{FF2B5EF4-FFF2-40B4-BE49-F238E27FC236}">
                <a16:creationId xmlns:a16="http://schemas.microsoft.com/office/drawing/2014/main" id="{77BCAD41-8C5E-4868-9A32-713238790705}"/>
              </a:ext>
            </a:extLst>
          </p:cNvPr>
          <p:cNvPicPr>
            <a:picLocks noGrp="1" noChangeAspect="1"/>
          </p:cNvPicPr>
          <p:nvPr>
            <p:ph idx="1"/>
          </p:nvPr>
        </p:nvPicPr>
        <p:blipFill>
          <a:blip r:embed="rId2"/>
          <a:stretch>
            <a:fillRect/>
          </a:stretch>
        </p:blipFill>
        <p:spPr>
          <a:xfrm>
            <a:off x="1607126" y="1905000"/>
            <a:ext cx="9897486" cy="3761509"/>
          </a:xfrm>
        </p:spPr>
      </p:pic>
    </p:spTree>
    <p:extLst>
      <p:ext uri="{BB962C8B-B14F-4D97-AF65-F5344CB8AC3E}">
        <p14:creationId xmlns:p14="http://schemas.microsoft.com/office/powerpoint/2010/main" val="36369118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29815-1E09-408B-B404-BFBD2C5C0D58}"/>
              </a:ext>
            </a:extLst>
          </p:cNvPr>
          <p:cNvSpPr>
            <a:spLocks noGrp="1"/>
          </p:cNvSpPr>
          <p:nvPr>
            <p:ph type="title"/>
          </p:nvPr>
        </p:nvSpPr>
        <p:spPr>
          <a:xfrm>
            <a:off x="1565565" y="624110"/>
            <a:ext cx="9939048" cy="733635"/>
          </a:xfrm>
        </p:spPr>
        <p:txBody>
          <a:bodyPr>
            <a:normAutofit/>
          </a:bodyPr>
          <a:lstStyle/>
          <a:p>
            <a:pPr algn="ctr"/>
            <a:r>
              <a:rPr lang="en-US" sz="3200" b="1" dirty="0">
                <a:latin typeface="Comic Sans MS" panose="030F0702030302020204" pitchFamily="66" charset="0"/>
              </a:rPr>
              <a:t>The influence of American movies </a:t>
            </a:r>
          </a:p>
        </p:txBody>
      </p:sp>
      <p:sp>
        <p:nvSpPr>
          <p:cNvPr id="3" name="Content Placeholder 2">
            <a:extLst>
              <a:ext uri="{FF2B5EF4-FFF2-40B4-BE49-F238E27FC236}">
                <a16:creationId xmlns:a16="http://schemas.microsoft.com/office/drawing/2014/main" id="{5216BB02-A8FA-4730-AB74-661F75D781DD}"/>
              </a:ext>
            </a:extLst>
          </p:cNvPr>
          <p:cNvSpPr>
            <a:spLocks noGrp="1"/>
          </p:cNvSpPr>
          <p:nvPr>
            <p:ph idx="1"/>
          </p:nvPr>
        </p:nvSpPr>
        <p:spPr>
          <a:xfrm>
            <a:off x="1565564" y="1219200"/>
            <a:ext cx="9939048" cy="4692022"/>
          </a:xfrm>
        </p:spPr>
        <p:txBody>
          <a:bodyPr>
            <a:normAutofit fontScale="92500"/>
          </a:bodyPr>
          <a:lstStyle/>
          <a:p>
            <a:pPr algn="just">
              <a:lnSpc>
                <a:spcPct val="150000"/>
              </a:lnSpc>
            </a:pPr>
            <a:r>
              <a:rPr lang="en-US" dirty="0">
                <a:latin typeface="Comic Sans MS" panose="030F0702030302020204" pitchFamily="66" charset="0"/>
              </a:rPr>
              <a:t>Nowadays films occupy a significant of the media products that people consume. </a:t>
            </a:r>
          </a:p>
          <a:p>
            <a:pPr algn="just">
              <a:lnSpc>
                <a:spcPct val="150000"/>
              </a:lnSpc>
            </a:pPr>
            <a:r>
              <a:rPr lang="en-US" dirty="0">
                <a:latin typeface="Comic Sans MS" panose="030F0702030302020204" pitchFamily="66" charset="0"/>
              </a:rPr>
              <a:t>In the US, film products are considered a key factor in individual and social transformation. </a:t>
            </a:r>
          </a:p>
          <a:p>
            <a:pPr algn="just">
              <a:lnSpc>
                <a:spcPct val="150000"/>
              </a:lnSpc>
            </a:pPr>
            <a:r>
              <a:rPr lang="en-US" dirty="0">
                <a:latin typeface="Comic Sans MS" panose="030F0702030302020204" pitchFamily="66" charset="0"/>
              </a:rPr>
              <a:t>The American media content significantly influences the attitudes of people towards topical social issues (Nabi &amp; Oliver, 2009).</a:t>
            </a:r>
          </a:p>
          <a:p>
            <a:pPr algn="just">
              <a:lnSpc>
                <a:spcPct val="150000"/>
              </a:lnSpc>
            </a:pPr>
            <a:r>
              <a:rPr lang="en-US" dirty="0">
                <a:latin typeface="Comic Sans MS" panose="030F0702030302020204" pitchFamily="66" charset="0"/>
              </a:rPr>
              <a:t>Similarly, the question of the effectiveness of the film content’s effects remains an open question in psychological science. </a:t>
            </a:r>
          </a:p>
          <a:p>
            <a:pPr algn="just">
              <a:lnSpc>
                <a:spcPct val="150000"/>
              </a:lnSpc>
            </a:pPr>
            <a:r>
              <a:rPr lang="en-US" dirty="0">
                <a:latin typeface="Comic Sans MS" panose="030F0702030302020204" pitchFamily="66" charset="0"/>
              </a:rPr>
              <a:t>Psychologically, people’s views and personal opinions tend to be significantly influenced after watching certain types of movies. </a:t>
            </a:r>
          </a:p>
          <a:p>
            <a:pPr algn="just">
              <a:lnSpc>
                <a:spcPct val="150000"/>
              </a:lnSpc>
            </a:pPr>
            <a:r>
              <a:rPr lang="en-US" dirty="0">
                <a:latin typeface="Comic Sans MS" panose="030F0702030302020204" pitchFamily="66" charset="0"/>
              </a:rPr>
              <a:t>Arguably, going to cinemas has been found to be the most common way of spending leisure times. </a:t>
            </a:r>
          </a:p>
        </p:txBody>
      </p:sp>
    </p:spTree>
    <p:extLst>
      <p:ext uri="{BB962C8B-B14F-4D97-AF65-F5344CB8AC3E}">
        <p14:creationId xmlns:p14="http://schemas.microsoft.com/office/powerpoint/2010/main" val="73434368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78</TotalTime>
  <Words>2023</Words>
  <Application>Microsoft Office PowerPoint</Application>
  <PresentationFormat>Widescreen</PresentationFormat>
  <Paragraphs>98</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Century Gothic</vt:lpstr>
      <vt:lpstr>Comic Sans MS</vt:lpstr>
      <vt:lpstr>Wingdings 3</vt:lpstr>
      <vt:lpstr>Wisp</vt:lpstr>
      <vt:lpstr>Global Movie Industry   Author  Institutional Affiliation  Instructor  Course code  Date of submission </vt:lpstr>
      <vt:lpstr>General information on the global movie market</vt:lpstr>
      <vt:lpstr>A graphical representation of World Movie Production</vt:lpstr>
      <vt:lpstr>Cont..</vt:lpstr>
      <vt:lpstr>Cont..</vt:lpstr>
      <vt:lpstr>An Image showing Revenues Trends in the film industry</vt:lpstr>
      <vt:lpstr>Cont..</vt:lpstr>
      <vt:lpstr>Image showing movie production by region</vt:lpstr>
      <vt:lpstr>The influence of American movies </vt:lpstr>
      <vt:lpstr>Cont..</vt:lpstr>
      <vt:lpstr>Cont..</vt:lpstr>
      <vt:lpstr>Cont..</vt:lpstr>
      <vt:lpstr>Trends in the international movie market</vt:lpstr>
      <vt:lpstr>The use of web-based services has been increasing over the years </vt:lpstr>
      <vt:lpstr>The movie market in Europe</vt:lpstr>
      <vt:lpstr>Cont..</vt:lpstr>
      <vt:lpstr>An image showing the performance of the UK film </vt:lpstr>
      <vt:lpstr>PowerPoint Presentation</vt:lpstr>
      <vt:lpstr>Discussion Questions </vt:lpstr>
      <vt:lpstr>PowerPoint Presentation</vt:lpstr>
      <vt:lpstr>References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Steve0798266195</dc:creator>
  <cp:lastModifiedBy>Steve0798266195</cp:lastModifiedBy>
  <cp:revision>53</cp:revision>
  <dcterms:created xsi:type="dcterms:W3CDTF">2021-02-15T04:18:04Z</dcterms:created>
  <dcterms:modified xsi:type="dcterms:W3CDTF">2021-02-15T07:02:00Z</dcterms:modified>
</cp:coreProperties>
</file>